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2" r:id="rId12"/>
    <p:sldId id="273" r:id="rId13"/>
    <p:sldId id="274" r:id="rId14"/>
    <p:sldId id="266" r:id="rId15"/>
    <p:sldId id="267" r:id="rId16"/>
    <p:sldId id="268" r:id="rId17"/>
    <p:sldId id="269" r:id="rId18"/>
    <p:sldId id="270" r:id="rId19"/>
    <p:sldId id="271" r:id="rId20"/>
    <p:sldId id="275" r:id="rId21"/>
  </p:sldIdLst>
  <p:sldSz cx="9144000" cy="5143500" type="screen16x9"/>
  <p:notesSz cx="6858000" cy="9144000"/>
  <p:embeddedFontLst>
    <p:embeddedFont>
      <p:font typeface="Bradley Hand ITC" pitchFamily="66" charset="0"/>
      <p:regular r:id="rId23"/>
    </p:embeddedFont>
    <p:embeddedFont>
      <p:font typeface="Nunito" charset="0"/>
      <p:regular r:id="rId24"/>
      <p:bold r:id="rId25"/>
      <p:italic r:id="rId26"/>
      <p:boldItalic r:id="rId27"/>
    </p:embeddedFont>
    <p:embeddedFont>
      <p:font typeface="72 Light" pitchFamily="34" charset="0"/>
      <p:regular r:id="rId28"/>
    </p:embeddedFont>
    <p:embeddedFont>
      <p:font typeface="Maven Pro" charset="0"/>
      <p:regular r:id="rId29"/>
      <p:bold r:id="rId30"/>
    </p:embeddedFont>
    <p:embeddedFont>
      <p:font typeface="Comic Sans MS" pitchFamily="66"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7" d="100"/>
          <a:sy n="117" d="100"/>
        </p:scale>
        <p:origin x="-84" y="-2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3465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b37c37e4d_0_2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b37c37e4d_0_2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37c37e4d_0_2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37c37e4d_0_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b37c37e4d_0_2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b37c37e4d_0_2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37c37e4d_0_2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37c37e4d_0_2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37c37e4d_0_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37c37e4d_0_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b37c37e4d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b37c37e4d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b37c37e4d_0_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b37c37e4d_0_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b37c37e4d_0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b37c37e4d_0_2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b37c37e4d_0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b37c37e4d_0_2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b37c37e4d_0_2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b37c37e4d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b37c37e4d_0_2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6b37c37e4d_0_2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b37c37e4d_0_1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b37c37e4d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b37c37e4d_0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b37c37e4d_0_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6b37c37e4d_0_2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6b37c37e4d_0_2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b37c37e4d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b37c37e4d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35300"/>
            <a:ext cx="6505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Synchronization </a:t>
            </a:r>
            <a:endParaRPr dirty="0"/>
          </a:p>
          <a:p>
            <a:pPr marL="0" lvl="0" indent="0" algn="l" rtl="0">
              <a:spcBef>
                <a:spcPts val="0"/>
              </a:spcBef>
              <a:spcAft>
                <a:spcPts val="0"/>
              </a:spcAft>
              <a:buNone/>
            </a:pPr>
            <a:r>
              <a:rPr lang="en" dirty="0"/>
              <a:t>(Application of Semaphore)</a:t>
            </a:r>
            <a:endParaRPr dirty="0"/>
          </a:p>
        </p:txBody>
      </p:sp>
      <p:sp>
        <p:nvSpPr>
          <p:cNvPr id="2" name="Subtitle 1"/>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to First Variation (3)	</a:t>
            </a:r>
            <a:endParaRPr dirty="0"/>
          </a:p>
        </p:txBody>
      </p:sp>
      <p:sp>
        <p:nvSpPr>
          <p:cNvPr id="337" name="Google Shape;337;p22"/>
          <p:cNvSpPr txBox="1">
            <a:spLocks noGrp="1"/>
          </p:cNvSpPr>
          <p:nvPr>
            <p:ph type="body" idx="1"/>
          </p:nvPr>
        </p:nvSpPr>
        <p:spPr>
          <a:xfrm>
            <a:off x="4961400" y="1228050"/>
            <a:ext cx="4061400" cy="3799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reader </a:t>
            </a:r>
            <a:r>
              <a:rPr lang="en" sz="1400" dirty="0"/>
              <a:t>process has the following code skeleton - </a:t>
            </a:r>
            <a:endParaRPr sz="1400" dirty="0"/>
          </a:p>
          <a:p>
            <a:pPr marL="0" lvl="0" indent="0" algn="l" rtl="0">
              <a:lnSpc>
                <a:spcPct val="114000"/>
              </a:lnSpc>
              <a:spcBef>
                <a:spcPts val="1600"/>
              </a:spcBef>
              <a:spcAft>
                <a:spcPts val="0"/>
              </a:spcAft>
              <a:buNone/>
            </a:pPr>
            <a:r>
              <a:rPr lang="en" sz="1400" dirty="0">
                <a:latin typeface="Courier New"/>
                <a:ea typeface="Courier New"/>
                <a:cs typeface="Courier New"/>
                <a:sym typeface="Courier New"/>
              </a:rPr>
              <a:t>do{ </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a:latin typeface="Courier New"/>
                <a:ea typeface="Courier New"/>
                <a:cs typeface="Courier New"/>
                <a:sym typeface="Courier New"/>
              </a:rPr>
              <a:t>wait(mutex);</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a:latin typeface="Courier New"/>
                <a:ea typeface="Courier New"/>
                <a:cs typeface="Courier New"/>
                <a:sym typeface="Courier New"/>
              </a:rPr>
              <a:t>read_count++;</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a:latin typeface="Courier New"/>
                <a:ea typeface="Courier New"/>
                <a:cs typeface="Courier New"/>
                <a:sym typeface="Courier New"/>
              </a:rPr>
              <a:t>if(read_count == 1)</a:t>
            </a:r>
            <a:endParaRPr sz="1400" dirty="0">
              <a:latin typeface="Courier New"/>
              <a:ea typeface="Courier New"/>
              <a:cs typeface="Courier New"/>
              <a:sym typeface="Courier New"/>
            </a:endParaRPr>
          </a:p>
          <a:p>
            <a:pPr marL="457200" lvl="0" indent="457200" algn="l" rtl="0">
              <a:lnSpc>
                <a:spcPct val="114000"/>
              </a:lnSpc>
              <a:spcBef>
                <a:spcPts val="0"/>
              </a:spcBef>
              <a:spcAft>
                <a:spcPts val="0"/>
              </a:spcAft>
              <a:buNone/>
            </a:pPr>
            <a:r>
              <a:rPr lang="en" sz="1400" dirty="0">
                <a:latin typeface="Courier New"/>
                <a:ea typeface="Courier New"/>
                <a:cs typeface="Courier New"/>
                <a:sym typeface="Courier New"/>
              </a:rPr>
              <a:t>wait(rw_mutex);</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a:t>
            </a:r>
            <a:r>
              <a:rPr lang="en" sz="1400" dirty="0" smtClean="0">
                <a:latin typeface="Courier New"/>
                <a:ea typeface="Courier New"/>
                <a:cs typeface="Courier New"/>
                <a:sym typeface="Courier New"/>
              </a:rPr>
              <a:t>   signal(mutex</a:t>
            </a:r>
            <a:r>
              <a:rPr lang="en" sz="1400" dirty="0">
                <a:latin typeface="Courier New"/>
                <a:ea typeface="Courier New"/>
                <a:cs typeface="Courier New"/>
                <a:sym typeface="Courier New"/>
              </a:rPr>
              <a:t>);</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 reading is performed */</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smtClean="0">
                <a:latin typeface="Courier New"/>
                <a:ea typeface="Courier New"/>
                <a:cs typeface="Courier New"/>
                <a:sym typeface="Courier New"/>
              </a:rPr>
              <a:t>wait(mutex</a:t>
            </a:r>
            <a:r>
              <a:rPr lang="en" sz="1400" dirty="0">
                <a:latin typeface="Courier New"/>
                <a:ea typeface="Courier New"/>
                <a:cs typeface="Courier New"/>
                <a:sym typeface="Courier New"/>
              </a:rPr>
              <a:t>);</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smtClean="0">
                <a:latin typeface="Courier New"/>
                <a:ea typeface="Courier New"/>
                <a:cs typeface="Courier New"/>
                <a:sym typeface="Courier New"/>
              </a:rPr>
              <a:t>read_count-</a:t>
            </a:r>
            <a:r>
              <a:rPr lang="en" sz="1400" dirty="0">
                <a:latin typeface="Courier New"/>
                <a:ea typeface="Courier New"/>
                <a:cs typeface="Courier New"/>
                <a:sym typeface="Courier New"/>
              </a:rPr>
              <a:t>-;</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a:latin typeface="Courier New"/>
                <a:ea typeface="Courier New"/>
                <a:cs typeface="Courier New"/>
                <a:sym typeface="Courier New"/>
              </a:rPr>
              <a:t>if(read_count == 0)</a:t>
            </a:r>
            <a:endParaRPr sz="1400" dirty="0">
              <a:latin typeface="Courier New"/>
              <a:ea typeface="Courier New"/>
              <a:cs typeface="Courier New"/>
              <a:sym typeface="Courier New"/>
            </a:endParaRPr>
          </a:p>
          <a:p>
            <a:pPr marL="457200" lvl="0" indent="457200" algn="l" rtl="0">
              <a:lnSpc>
                <a:spcPct val="114000"/>
              </a:lnSpc>
              <a:spcBef>
                <a:spcPts val="0"/>
              </a:spcBef>
              <a:spcAft>
                <a:spcPts val="0"/>
              </a:spcAft>
              <a:buNone/>
            </a:pPr>
            <a:r>
              <a:rPr lang="en" sz="1400" dirty="0">
                <a:latin typeface="Courier New"/>
                <a:ea typeface="Courier New"/>
                <a:cs typeface="Courier New"/>
                <a:sym typeface="Courier New"/>
              </a:rPr>
              <a:t>signal(rw_mutex);</a:t>
            </a:r>
            <a:endParaRPr sz="1400" dirty="0">
              <a:latin typeface="Courier New"/>
              <a:ea typeface="Courier New"/>
              <a:cs typeface="Courier New"/>
              <a:sym typeface="Courier New"/>
            </a:endParaRPr>
          </a:p>
          <a:p>
            <a:pPr marL="0" lvl="0" indent="457200" algn="l" rtl="0">
              <a:lnSpc>
                <a:spcPct val="114000"/>
              </a:lnSpc>
              <a:spcBef>
                <a:spcPts val="0"/>
              </a:spcBef>
              <a:spcAft>
                <a:spcPts val="0"/>
              </a:spcAft>
              <a:buNone/>
            </a:pPr>
            <a:r>
              <a:rPr lang="en" sz="1400" dirty="0" smtClean="0">
                <a:latin typeface="Courier New"/>
                <a:ea typeface="Courier New"/>
                <a:cs typeface="Courier New"/>
                <a:sym typeface="Courier New"/>
              </a:rPr>
              <a:t>signal(mutex</a:t>
            </a:r>
            <a:r>
              <a:rPr lang="en" sz="1400" dirty="0">
                <a:latin typeface="Courier New"/>
                <a:ea typeface="Courier New"/>
                <a:cs typeface="Courier New"/>
                <a:sym typeface="Courier New"/>
              </a:rPr>
              <a:t>)</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while(true); </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endParaRPr sz="1400" dirty="0"/>
          </a:p>
          <a:p>
            <a:pPr marL="0" lvl="0" indent="0" algn="l" rtl="0">
              <a:lnSpc>
                <a:spcPct val="114000"/>
              </a:lnSpc>
              <a:spcBef>
                <a:spcPts val="0"/>
              </a:spcBef>
              <a:spcAft>
                <a:spcPts val="0"/>
              </a:spcAft>
              <a:buNone/>
            </a:pPr>
            <a:endParaRPr sz="1400" dirty="0"/>
          </a:p>
        </p:txBody>
      </p:sp>
      <p:sp>
        <p:nvSpPr>
          <p:cNvPr id="338" name="Google Shape;338;p22"/>
          <p:cNvSpPr txBox="1"/>
          <p:nvPr/>
        </p:nvSpPr>
        <p:spPr>
          <a:xfrm>
            <a:off x="1182650" y="1435950"/>
            <a:ext cx="3552636" cy="34614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Nunito"/>
              <a:buChar char="●"/>
            </a:pPr>
            <a:r>
              <a:rPr lang="en" sz="1600" dirty="0">
                <a:latin typeface="Nunito"/>
                <a:ea typeface="Nunito"/>
                <a:cs typeface="Nunito"/>
                <a:sym typeface="Nunito"/>
              </a:rPr>
              <a:t>If a process wish to read, it requests rw_mutex in read mode</a:t>
            </a:r>
            <a:endParaRPr sz="1600" dirty="0">
              <a:latin typeface="Nunito"/>
              <a:ea typeface="Nunito"/>
              <a:cs typeface="Nunito"/>
              <a:sym typeface="Nunito"/>
            </a:endParaRPr>
          </a:p>
          <a:p>
            <a:pPr marL="457200" lvl="0" indent="-317500" rtl="0">
              <a:spcBef>
                <a:spcPts val="0"/>
              </a:spcBef>
              <a:spcAft>
                <a:spcPts val="0"/>
              </a:spcAft>
              <a:buSzPts val="1400"/>
              <a:buFont typeface="Nunito"/>
              <a:buChar char="●"/>
            </a:pPr>
            <a:r>
              <a:rPr lang="en" sz="1600" dirty="0">
                <a:latin typeface="Nunito"/>
                <a:ea typeface="Nunito"/>
                <a:cs typeface="Nunito"/>
                <a:sym typeface="Nunito"/>
              </a:rPr>
              <a:t>If a process wish to write, it requests rw_mutex in write mode</a:t>
            </a:r>
            <a:endParaRPr sz="1600" dirty="0">
              <a:latin typeface="Nunito"/>
              <a:ea typeface="Nunito"/>
              <a:cs typeface="Nunito"/>
              <a:sym typeface="Nunito"/>
            </a:endParaRPr>
          </a:p>
          <a:p>
            <a:pPr marL="457200" lvl="0" indent="-317500" rtl="0">
              <a:spcBef>
                <a:spcPts val="0"/>
              </a:spcBef>
              <a:spcAft>
                <a:spcPts val="0"/>
              </a:spcAft>
              <a:buSzPts val="1400"/>
              <a:buFont typeface="Nunito"/>
              <a:buChar char="●"/>
            </a:pPr>
            <a:r>
              <a:rPr lang="en" sz="1600" dirty="0">
                <a:latin typeface="Nunito"/>
                <a:ea typeface="Nunito"/>
                <a:cs typeface="Nunito"/>
                <a:sym typeface="Nunito"/>
              </a:rPr>
              <a:t>Multiple process can acquire rw_mutex in read mode</a:t>
            </a:r>
            <a:endParaRPr sz="1600" dirty="0">
              <a:latin typeface="Nunito"/>
              <a:ea typeface="Nunito"/>
              <a:cs typeface="Nunito"/>
              <a:sym typeface="Nunito"/>
            </a:endParaRPr>
          </a:p>
          <a:p>
            <a:pPr marL="457200" lvl="0" indent="-317500" rtl="0">
              <a:spcBef>
                <a:spcPts val="0"/>
              </a:spcBef>
              <a:spcAft>
                <a:spcPts val="0"/>
              </a:spcAft>
              <a:buSzPts val="1400"/>
              <a:buFont typeface="Nunito"/>
              <a:buChar char="●"/>
            </a:pPr>
            <a:r>
              <a:rPr lang="en" sz="1600" dirty="0">
                <a:latin typeface="Nunito"/>
                <a:ea typeface="Nunito"/>
                <a:cs typeface="Nunito"/>
                <a:sym typeface="Nunito"/>
              </a:rPr>
              <a:t>Only one process can acquire rw_mutex in write mode</a:t>
            </a:r>
            <a:endParaRPr sz="1600" dirty="0">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747" y="1954464"/>
            <a:ext cx="1247784" cy="1558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ownloads\pngguru.com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183" y="1904590"/>
            <a:ext cx="939676" cy="17317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721" y="1904590"/>
            <a:ext cx="1279940" cy="159867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USER\Downloads\pngguru.com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3779" y="1659662"/>
            <a:ext cx="2930978" cy="11963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3238877918"/>
              </p:ext>
            </p:extLst>
          </p:nvPr>
        </p:nvGraphicFramePr>
        <p:xfrm>
          <a:off x="5729027" y="497554"/>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533564221"/>
              </p:ext>
            </p:extLst>
          </p:nvPr>
        </p:nvGraphicFramePr>
        <p:xfrm>
          <a:off x="5734470" y="494833"/>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2">
                        <a:lumMod val="20000"/>
                        <a:lumOff val="8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216061291"/>
              </p:ext>
            </p:extLst>
          </p:nvPr>
        </p:nvGraphicFramePr>
        <p:xfrm>
          <a:off x="5729028" y="495577"/>
          <a:ext cx="2574472" cy="972898"/>
        </p:xfrm>
        <a:graphic>
          <a:graphicData uri="http://schemas.openxmlformats.org/drawingml/2006/table">
            <a:tbl>
              <a:tblPr bandRow="1">
                <a:tableStyleId>{0505E3EF-67EA-436B-97B2-0124C06EBD24}</a:tableStyleId>
              </a:tblPr>
              <a:tblGrid>
                <a:gridCol w="1287236"/>
                <a:gridCol w="1287236"/>
              </a:tblGrid>
              <a:tr h="325802">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-1</a:t>
                      </a:r>
                      <a:endParaRPr lang="en-US" b="1" dirty="0">
                        <a:solidFill>
                          <a:srgbClr val="0070C0"/>
                        </a:solidFill>
                      </a:endParaRPr>
                    </a:p>
                  </a:txBody>
                  <a:tcPr>
                    <a:solidFill>
                      <a:schemeClr val="accent2">
                        <a:lumMod val="20000"/>
                        <a:lumOff val="8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560865399"/>
              </p:ext>
            </p:extLst>
          </p:nvPr>
        </p:nvGraphicFramePr>
        <p:xfrm>
          <a:off x="5720863" y="487136"/>
          <a:ext cx="2574472" cy="972898"/>
        </p:xfrm>
        <a:graphic>
          <a:graphicData uri="http://schemas.openxmlformats.org/drawingml/2006/table">
            <a:tbl>
              <a:tblPr bandRow="1">
                <a:tableStyleId>{0505E3EF-67EA-436B-97B2-0124C06EBD24}</a:tableStyleId>
              </a:tblPr>
              <a:tblGrid>
                <a:gridCol w="1287236"/>
                <a:gridCol w="1287236"/>
              </a:tblGrid>
              <a:tr h="325802">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-1</a:t>
                      </a:r>
                      <a:endParaRPr lang="en-US" b="1" dirty="0">
                        <a:solidFill>
                          <a:srgbClr val="0070C0"/>
                        </a:solidFill>
                      </a:endParaRPr>
                    </a:p>
                  </a:txBody>
                  <a:tcPr>
                    <a:solidFill>
                      <a:schemeClr val="accent2">
                        <a:lumMod val="20000"/>
                        <a:lumOff val="8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sp>
        <p:nvSpPr>
          <p:cNvPr id="11" name="Google Shape;336;p22"/>
          <p:cNvSpPr txBox="1">
            <a:spLocks noGrp="1"/>
          </p:cNvSpPr>
          <p:nvPr>
            <p:ph type="title"/>
          </p:nvPr>
        </p:nvSpPr>
        <p:spPr>
          <a:xfrm>
            <a:off x="1311964" y="688382"/>
            <a:ext cx="3815207" cy="536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Reader-Writer Solution</a:t>
            </a:r>
            <a:endParaRPr sz="2400" dirty="0"/>
          </a:p>
        </p:txBody>
      </p:sp>
    </p:spTree>
    <p:extLst>
      <p:ext uri="{BB962C8B-B14F-4D97-AF65-F5344CB8AC3E}">
        <p14:creationId xmlns:p14="http://schemas.microsoft.com/office/powerpoint/2010/main" val="354775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5382 0.00278 C 0.05538 0.01821 0.06129 0.02809 0.06701 0.03982 C 0.07292 0.05123 0.07865 0.06451 0.08472 0.07531 C 0.08889 0.08241 0.08767 0.07685 0.09132 0.08241 C 0.0934 0.08488 0.09479 0.08796 0.0967 0.09074 C 0.09965 0.09969 0.10035 0.10957 0.10486 0.11605 C 0.10885 0.13148 0.11736 0.14136 0.12483 0.15062 C 0.13281 0.16111 0.13889 0.17932 0.14792 0.18611 C 0.15122 0.18858 0.15642 0.18951 0.15972 0.19012 C 0.16927 0.19599 0.18004 0.19907 0.1901 0.20185 C 0.19601 0.20556 0.18733 0.20031 0.19826 0.20463 C 0.20469 0.20741 0.2092 0.21111 0.21615 0.21235 C 0.25712 0.23796 0.34549 0.22068 0.36215 0.22099 C 0.38993 0.2284 0.41597 0.22685 0.44479 0.22685 " pathEditMode="relative" rAng="0" ptsTypes="fffffffffffffA">
                                      <p:cBhvr>
                                        <p:cTn id="11" dur="2000" fill="hold"/>
                                        <p:tgtEl>
                                          <p:spTgt spid="1032"/>
                                        </p:tgtEl>
                                        <p:attrNameLst>
                                          <p:attrName>ppt_x</p:attrName>
                                          <p:attrName>ppt_y</p:attrName>
                                        </p:attrNameLst>
                                      </p:cBhvr>
                                      <p:rCtr x="19549" y="11759"/>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087 -1.48148E-6 C -0.00261 0.01142 -0.00504 0.02099 -0.00174 0.03426 C -0.00139 0.03673 -0.00139 0.03951 -0.00087 0.04229 C -0.0007 0.04414 0.00052 0.04753 0.00052 0.04784 C 4.44444E-6 0.05895 0.00034 0.06883 -0.00243 0.07963 C -0.00226 0.08611 -0.00434 0.11389 0.00277 0.12222 C 0.00538 0.13303 0.00347 0.14445 0.00868 0.15432 C 0.01041 0.16142 0.01128 0.17006 0.01475 0.17654 C 0.01562 0.18117 0.01632 0.1855 0.0184 0.18951 C 0.01961 0.19568 0.0217 0.19969 0.0243 0.20463 C 0.03072 0.21512 0.03784 0.2284 0.04965 0.22871 C 0.06996 0.22932 0.09027 0.22871 0.11059 0.22871 " pathEditMode="relative" rAng="0" ptsTypes="fffffffffffA">
                                      <p:cBhvr>
                                        <p:cTn id="20" dur="2000" fill="hold"/>
                                        <p:tgtEl>
                                          <p:spTgt spid="1031"/>
                                        </p:tgtEl>
                                        <p:attrNameLst>
                                          <p:attrName>ppt_x</p:attrName>
                                          <p:attrName>ppt_y</p:attrName>
                                        </p:attrNameLst>
                                      </p:cBhvr>
                                      <p:rCtr x="5365" y="1145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0007 2.71605E-6 C -0.00295 0.00864 -0.00417 0.01852 -0.00573 0.02808 C -0.00642 0.0321 -0.00747 0.04043 -0.00747 0.04074 C -0.00816 0.05247 -0.0092 0.0645 -0.01076 0.07623 C -0.01059 0.10802 -0.01042 0.1395 -0.01007 0.17129 C -0.00972 0.19784 -0.01024 0.22376 0.0059 0.23302 C 0.00816 0.2358 0.00833 0.23642 0.01094 0.23796 C 0.01319 0.23919 0.01753 0.24105 0.01753 0.24105 C 0.04375 0.24043 0.06996 0.24043 0.09601 0.2395 C 0.09913 0.2395 0.10538 0.23796 0.10538 0.23827 " pathEditMode="relative" rAng="0" ptsTypes="fffffffffA">
                                      <p:cBhvr>
                                        <p:cTn id="29" dur="2000" fill="hold"/>
                                        <p:tgtEl>
                                          <p:spTgt spid="9"/>
                                        </p:tgtEl>
                                        <p:attrNameLst>
                                          <p:attrName>ppt_x</p:attrName>
                                          <p:attrName>ppt_y</p:attrName>
                                        </p:attrNameLst>
                                      </p:cBhvr>
                                      <p:rCtr x="4792"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26" y="3129232"/>
            <a:ext cx="1247784" cy="1558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ownloads\pngguru.com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30" y="3063920"/>
            <a:ext cx="939676" cy="17317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779" y="3129232"/>
            <a:ext cx="1279940" cy="159867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USER\Downloads\pngguru.com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3779" y="1659662"/>
            <a:ext cx="2930978" cy="11963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1464358314"/>
              </p:ext>
            </p:extLst>
          </p:nvPr>
        </p:nvGraphicFramePr>
        <p:xfrm>
          <a:off x="5729027" y="497554"/>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8686756"/>
              </p:ext>
            </p:extLst>
          </p:nvPr>
        </p:nvGraphicFramePr>
        <p:xfrm>
          <a:off x="5734470" y="494833"/>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-1</a:t>
                      </a:r>
                      <a:endParaRPr lang="en-US" b="1" dirty="0">
                        <a:solidFill>
                          <a:srgbClr val="0070C0"/>
                        </a:solidFill>
                      </a:endParaRPr>
                    </a:p>
                  </a:txBody>
                  <a:tcPr>
                    <a:solidFill>
                      <a:schemeClr val="accent2">
                        <a:lumMod val="20000"/>
                        <a:lumOff val="8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237183323"/>
              </p:ext>
            </p:extLst>
          </p:nvPr>
        </p:nvGraphicFramePr>
        <p:xfrm>
          <a:off x="5731750" y="483946"/>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619096213"/>
              </p:ext>
            </p:extLst>
          </p:nvPr>
        </p:nvGraphicFramePr>
        <p:xfrm>
          <a:off x="5720864" y="493076"/>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9322251"/>
              </p:ext>
            </p:extLst>
          </p:nvPr>
        </p:nvGraphicFramePr>
        <p:xfrm>
          <a:off x="5716553" y="501240"/>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sp>
        <p:nvSpPr>
          <p:cNvPr id="14" name="Google Shape;336;p22"/>
          <p:cNvSpPr txBox="1">
            <a:spLocks noGrp="1"/>
          </p:cNvSpPr>
          <p:nvPr>
            <p:ph type="title"/>
          </p:nvPr>
        </p:nvSpPr>
        <p:spPr>
          <a:xfrm>
            <a:off x="1311964" y="688382"/>
            <a:ext cx="3815207" cy="536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Reader-Writer Solution</a:t>
            </a:r>
            <a:endParaRPr sz="2400" dirty="0"/>
          </a:p>
        </p:txBody>
      </p:sp>
    </p:spTree>
    <p:extLst>
      <p:ext uri="{BB962C8B-B14F-4D97-AF65-F5344CB8AC3E}">
        <p14:creationId xmlns:p14="http://schemas.microsoft.com/office/powerpoint/2010/main" val="391090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3.05556E-6 3.33333E-6 C -0.01302 0.00216 -0.02552 0.00802 -0.03855 0.01111 C -0.04618 0.01667 -0.05434 0.01759 -0.0625 0.01914 C -0.06997 0.02346 -0.06598 0.02191 -0.07414 0.02377 C -0.10209 0.02284 -0.11285 0.02346 -0.1349 0.01605 C -0.14028 0.01204 -0.14462 0.00401 -0.15 0.00154 C -0.15243 -0.00216 -0.15417 -0.00432 -0.1573 -0.00617 C -0.15834 -0.00988 -0.15973 -0.01636 -0.16164 -0.01914 C -0.16372 -0.02222 -0.16875 -0.02685 -0.16875 -0.02685 C -0.17188 -0.03488 -0.17605 -0.03611 -0.18039 -0.04136 C -0.18403 -0.04568 -0.18716 -0.05062 -0.19115 -0.05401 C -0.19358 -0.05617 -0.19636 -0.06049 -0.19827 -0.06358 C -0.20018 -0.06667 -0.20365 -0.07284 -0.20365 -0.07284 C -0.21077 -0.09784 -0.21632 -0.12315 -0.2224 -0.14907 C -0.22466 -0.15864 -0.225 -0.16944 -0.22691 -0.17932 C -0.22743 -0.19012 -0.22743 -0.20463 -0.23125 -0.2142 C -0.23264 -0.21759 -0.23368 -0.22161 -0.23577 -0.22377 C -0.23733 -0.22562 -0.24115 -0.22685 -0.24115 -0.22685 C -0.2441 -0.23272 -0.24792 -0.23179 -0.25191 -0.23488 C -0.25782 -0.23951 -0.26268 -0.24228 -0.26875 -0.24599 C -0.27188 -0.25123 -0.2757 -0.25154 -0.27952 -0.25401 C -0.28907 -0.26019 -0.29584 -0.26574 -0.30625 -0.26821 C -0.31493 -0.27315 -0.32431 -0.27531 -0.33316 -0.27778 C -0.33802 -0.2821 -0.34289 -0.2821 -0.34827 -0.28395 C -0.3573 -0.28704 -0.3658 -0.29198 -0.375 -0.29352 C -0.38421 -0.29846 -0.3941 -0.30093 -0.40365 -0.30309 C -0.41355 -0.30864 -0.42379 -0.31111 -0.43403 -0.3142 C -0.44046 -0.3179 -0.4316 -0.31327 -0.44375 -0.31728 C -0.44914 -0.31914 -0.45434 -0.32377 -0.4599 -0.32531 C -0.46181 -0.32593 -0.47587 -0.32932 -0.47865 -0.33179 C -0.48473 -0.33704 -0.48959 -0.34259 -0.49653 -0.34444 C -0.50191 -0.35093 -0.50903 -0.35216 -0.51528 -0.35401 C -0.52101 -0.35741 -0.52709 -0.35895 -0.53316 -0.36019 C -0.53872 -0.36358 -0.54323 -0.36543 -0.54914 -0.36667 C -0.55382 -0.36914 -0.55799 -0.37469 -0.5625 -0.37778 C -0.56389 -0.3787 -0.56546 -0.3787 -0.56702 -0.37932 C -0.56893 -0.38025 -0.5724 -0.38241 -0.5724 -0.38241 C -0.57466 -0.38704 -0.57726 -0.38704 -0.58039 -0.38889 C -0.57396 -0.39259 -0.5599 -0.39198 -0.5599 -0.39198 " pathEditMode="relative" ptsTypes="ffffffffffffffffffffffffffffffffffffffA">
                                      <p:cBhvr>
                                        <p:cTn id="11" dur="2000" fill="hold"/>
                                        <p:tgtEl>
                                          <p:spTgt spid="1032"/>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05556E-6 -4.44444E-6 L 0.5 0.00062 " pathEditMode="relative" rAng="0" ptsTypes="AA">
                                      <p:cBhvr>
                                        <p:cTn id="20" dur="2000" fill="hold"/>
                                        <p:tgtEl>
                                          <p:spTgt spid="1031"/>
                                        </p:tgtEl>
                                        <p:attrNameLst>
                                          <p:attrName>ppt_x</p:attrName>
                                          <p:attrName>ppt_y</p:attrName>
                                        </p:attrNameLst>
                                      </p:cBhvr>
                                      <p:rCtr x="25000" y="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1.38889E-6 -2.46914E-7 L 0.50365 -0.00093 " pathEditMode="relative" rAng="0" ptsTypes="AA">
                                      <p:cBhvr>
                                        <p:cTn id="29" dur="2000" fill="hold"/>
                                        <p:tgtEl>
                                          <p:spTgt spid="9"/>
                                        </p:tgtEl>
                                        <p:attrNameLst>
                                          <p:attrName>ppt_x</p:attrName>
                                          <p:attrName>ppt_y</p:attrName>
                                        </p:attrNameLst>
                                      </p:cBhvr>
                                      <p:rCtr x="25174"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ular Callout 19"/>
          <p:cNvSpPr/>
          <p:nvPr/>
        </p:nvSpPr>
        <p:spPr>
          <a:xfrm>
            <a:off x="2505901" y="1543051"/>
            <a:ext cx="2147742" cy="808264"/>
          </a:xfrm>
          <a:prstGeom prst="wedgeRectCallout">
            <a:avLst>
              <a:gd name="adj1" fmla="val -63128"/>
              <a:gd name="adj2" fmla="val -114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solidFill>
              </a:rPr>
              <a:t>Hurraaaah</a:t>
            </a:r>
            <a:r>
              <a:rPr lang="en-US" dirty="0" smtClean="0">
                <a:solidFill>
                  <a:schemeClr val="bg2"/>
                </a:solidFill>
              </a:rPr>
              <a:t> ! </a:t>
            </a:r>
          </a:p>
          <a:p>
            <a:pPr algn="ctr"/>
            <a:r>
              <a:rPr lang="en-US" dirty="0" smtClean="0">
                <a:solidFill>
                  <a:schemeClr val="bg2"/>
                </a:solidFill>
              </a:rPr>
              <a:t>I got permission for writing :D </a:t>
            </a:r>
            <a:endParaRPr lang="en-US" dirty="0">
              <a:solidFill>
                <a:schemeClr val="bg2"/>
              </a:solidFill>
            </a:endParaRPr>
          </a:p>
        </p:txBody>
      </p:sp>
      <p:pic>
        <p:nvPicPr>
          <p:cNvPr id="1031"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805" y="3169395"/>
            <a:ext cx="1247784" cy="15585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ownloads\pngguru.com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911" y="1275939"/>
            <a:ext cx="939676" cy="17317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USER\Downloads\pngguru.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943" y="3169395"/>
            <a:ext cx="1279940" cy="159867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USER\Downloads\pngguru.com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3779" y="1659662"/>
            <a:ext cx="2930978" cy="11963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440641778"/>
              </p:ext>
            </p:extLst>
          </p:nvPr>
        </p:nvGraphicFramePr>
        <p:xfrm>
          <a:off x="5729027" y="497554"/>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622605629"/>
              </p:ext>
            </p:extLst>
          </p:nvPr>
        </p:nvGraphicFramePr>
        <p:xfrm>
          <a:off x="5734470" y="494833"/>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2">
                        <a:lumMod val="20000"/>
                        <a:lumOff val="8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293522951"/>
              </p:ext>
            </p:extLst>
          </p:nvPr>
        </p:nvGraphicFramePr>
        <p:xfrm>
          <a:off x="5731748" y="500276"/>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sp>
        <p:nvSpPr>
          <p:cNvPr id="2" name="Rectangular Callout 1"/>
          <p:cNvSpPr/>
          <p:nvPr/>
        </p:nvSpPr>
        <p:spPr>
          <a:xfrm>
            <a:off x="2505901" y="1543051"/>
            <a:ext cx="2147742" cy="808264"/>
          </a:xfrm>
          <a:prstGeom prst="wedgeRectCallout">
            <a:avLst>
              <a:gd name="adj1" fmla="val -64269"/>
              <a:gd name="adj2" fmla="val -114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rPr>
              <a:t>I want to write…</a:t>
            </a:r>
          </a:p>
          <a:p>
            <a:pPr algn="ctr"/>
            <a:r>
              <a:rPr lang="en-US" dirty="0" smtClean="0">
                <a:solidFill>
                  <a:schemeClr val="bg2"/>
                </a:solidFill>
              </a:rPr>
              <a:t>But, </a:t>
            </a:r>
            <a:r>
              <a:rPr lang="en-US" b="1" i="1" dirty="0" err="1" smtClean="0">
                <a:solidFill>
                  <a:schemeClr val="bg2"/>
                </a:solidFill>
              </a:rPr>
              <a:t>rw_mutex</a:t>
            </a:r>
            <a:r>
              <a:rPr lang="en-US" dirty="0" smtClean="0">
                <a:solidFill>
                  <a:schemeClr val="bg2"/>
                </a:solidFill>
              </a:rPr>
              <a:t> is not allowing me :’( </a:t>
            </a:r>
            <a:endParaRPr lang="en-US" dirty="0">
              <a:solidFill>
                <a:schemeClr val="bg2"/>
              </a:solidFill>
            </a:endParaRPr>
          </a:p>
        </p:txBody>
      </p:sp>
      <p:graphicFrame>
        <p:nvGraphicFramePr>
          <p:cNvPr id="23" name="Table 22"/>
          <p:cNvGraphicFramePr>
            <a:graphicFrameLocks noGrp="1"/>
          </p:cNvGraphicFramePr>
          <p:nvPr>
            <p:extLst>
              <p:ext uri="{D42A27DB-BD31-4B8C-83A1-F6EECF244321}">
                <p14:modId xmlns:p14="http://schemas.microsoft.com/office/powerpoint/2010/main" val="345321085"/>
              </p:ext>
            </p:extLst>
          </p:nvPr>
        </p:nvGraphicFramePr>
        <p:xfrm>
          <a:off x="5743769" y="502997"/>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2</a:t>
                      </a:r>
                      <a:endParaRPr lang="en-US" b="1" dirty="0">
                        <a:solidFill>
                          <a:schemeClr val="bg2"/>
                        </a:solidFill>
                      </a:endParaRPr>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347004877"/>
              </p:ext>
            </p:extLst>
          </p:nvPr>
        </p:nvGraphicFramePr>
        <p:xfrm>
          <a:off x="5748525" y="496702"/>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598280906"/>
              </p:ext>
            </p:extLst>
          </p:nvPr>
        </p:nvGraphicFramePr>
        <p:xfrm>
          <a:off x="5738325" y="489859"/>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340715754"/>
              </p:ext>
            </p:extLst>
          </p:nvPr>
        </p:nvGraphicFramePr>
        <p:xfrm>
          <a:off x="5743767" y="495302"/>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410855"/>
              </p:ext>
            </p:extLst>
          </p:nvPr>
        </p:nvGraphicFramePr>
        <p:xfrm>
          <a:off x="5731748" y="494394"/>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956773728"/>
              </p:ext>
            </p:extLst>
          </p:nvPr>
        </p:nvGraphicFramePr>
        <p:xfrm>
          <a:off x="5750813" y="484464"/>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1</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811629038"/>
              </p:ext>
            </p:extLst>
          </p:nvPr>
        </p:nvGraphicFramePr>
        <p:xfrm>
          <a:off x="5734469" y="497407"/>
          <a:ext cx="2574472" cy="970644"/>
        </p:xfrm>
        <a:graphic>
          <a:graphicData uri="http://schemas.openxmlformats.org/drawingml/2006/table">
            <a:tbl>
              <a:tblPr bandRow="1">
                <a:tableStyleId>{0505E3EF-67EA-436B-97B2-0124C06EBD24}</a:tableStyleId>
              </a:tblPr>
              <a:tblGrid>
                <a:gridCol w="1287236"/>
                <a:gridCol w="1287236"/>
              </a:tblGrid>
              <a:tr h="323548">
                <a:tc>
                  <a:txBody>
                    <a:bodyPr/>
                    <a:lstStyle/>
                    <a:p>
                      <a:pPr algn="ctr"/>
                      <a:r>
                        <a:rPr lang="en-US" b="1" dirty="0" err="1" smtClean="0">
                          <a:solidFill>
                            <a:schemeClr val="bg2"/>
                          </a:solidFill>
                        </a:rPr>
                        <a:t>rw_mutex</a:t>
                      </a:r>
                      <a:endParaRPr lang="en-US" b="1" dirty="0">
                        <a:solidFill>
                          <a:schemeClr val="bg2"/>
                        </a:solidFill>
                      </a:endParaRPr>
                    </a:p>
                  </a:txBody>
                  <a:tcPr/>
                </a:tc>
                <a:tc>
                  <a:txBody>
                    <a:bodyPr/>
                    <a:lstStyle/>
                    <a:p>
                      <a:pPr algn="ctr"/>
                      <a:r>
                        <a:rPr lang="en-US" b="1" dirty="0" smtClean="0">
                          <a:solidFill>
                            <a:srgbClr val="0070C0"/>
                          </a:solidFill>
                        </a:rPr>
                        <a:t>0</a:t>
                      </a:r>
                      <a:endParaRPr lang="en-US" b="1" dirty="0">
                        <a:solidFill>
                          <a:srgbClr val="0070C0"/>
                        </a:solidFill>
                      </a:endParaRPr>
                    </a:p>
                  </a:txBody>
                  <a:tcPr>
                    <a:solidFill>
                      <a:schemeClr val="accent3">
                        <a:lumMod val="40000"/>
                        <a:lumOff val="60000"/>
                      </a:schemeClr>
                    </a:solidFill>
                  </a:tcPr>
                </a:tc>
              </a:tr>
              <a:tr h="323548">
                <a:tc>
                  <a:txBody>
                    <a:bodyPr/>
                    <a:lstStyle/>
                    <a:p>
                      <a:pPr algn="ctr"/>
                      <a:r>
                        <a:rPr lang="en-US" b="1" dirty="0" err="1" smtClean="0">
                          <a:solidFill>
                            <a:schemeClr val="bg2"/>
                          </a:solidFill>
                        </a:rPr>
                        <a:t>mutex</a:t>
                      </a:r>
                      <a:endParaRPr lang="en-US" b="1" dirty="0">
                        <a:solidFill>
                          <a:schemeClr val="bg2"/>
                        </a:solidFill>
                      </a:endParaRPr>
                    </a:p>
                  </a:txBody>
                  <a:tcPr/>
                </a:tc>
                <a:tc>
                  <a:txBody>
                    <a:bodyPr/>
                    <a:lstStyle/>
                    <a:p>
                      <a:pPr algn="ctr"/>
                      <a:r>
                        <a:rPr lang="en-US" b="1" dirty="0" smtClean="0">
                          <a:solidFill>
                            <a:schemeClr val="bg2"/>
                          </a:solidFill>
                        </a:rPr>
                        <a:t>1</a:t>
                      </a:r>
                      <a:endParaRPr lang="en-US" b="1" dirty="0">
                        <a:solidFill>
                          <a:schemeClr val="bg2"/>
                        </a:solidFill>
                      </a:endParaRPr>
                    </a:p>
                  </a:txBody>
                  <a:tcPr>
                    <a:solidFill>
                      <a:schemeClr val="tx1">
                        <a:lumMod val="20000"/>
                        <a:lumOff val="80000"/>
                      </a:schemeClr>
                    </a:solidFill>
                  </a:tcPr>
                </a:tc>
              </a:tr>
              <a:tr h="323548">
                <a:tc>
                  <a:txBody>
                    <a:bodyPr/>
                    <a:lstStyle/>
                    <a:p>
                      <a:pPr algn="ctr"/>
                      <a:r>
                        <a:rPr lang="en-US" b="1" dirty="0" err="1" smtClean="0">
                          <a:solidFill>
                            <a:schemeClr val="bg2"/>
                          </a:solidFill>
                        </a:rPr>
                        <a:t>read_count</a:t>
                      </a:r>
                      <a:endParaRPr lang="en-US" b="1" dirty="0">
                        <a:solidFill>
                          <a:schemeClr val="bg2"/>
                        </a:solidFill>
                      </a:endParaRPr>
                    </a:p>
                  </a:txBody>
                  <a:tcPr/>
                </a:tc>
                <a:tc>
                  <a:txBody>
                    <a:bodyPr/>
                    <a:lstStyle/>
                    <a:p>
                      <a:pPr algn="ctr"/>
                      <a:r>
                        <a:rPr lang="en-US" b="1" dirty="0" smtClean="0">
                          <a:solidFill>
                            <a:schemeClr val="bg2"/>
                          </a:solidFill>
                        </a:rPr>
                        <a:t>0</a:t>
                      </a:r>
                      <a:endParaRPr lang="en-US" b="1" dirty="0">
                        <a:solidFill>
                          <a:schemeClr val="bg2"/>
                        </a:solidFill>
                      </a:endParaRPr>
                    </a:p>
                  </a:txBody>
                  <a:tcPr/>
                </a:tc>
              </a:tr>
            </a:tbl>
          </a:graphicData>
        </a:graphic>
      </p:graphicFrame>
      <p:sp>
        <p:nvSpPr>
          <p:cNvPr id="25" name="Google Shape;336;p22"/>
          <p:cNvSpPr txBox="1">
            <a:spLocks noGrp="1"/>
          </p:cNvSpPr>
          <p:nvPr>
            <p:ph type="title"/>
          </p:nvPr>
        </p:nvSpPr>
        <p:spPr>
          <a:xfrm>
            <a:off x="1311964" y="688382"/>
            <a:ext cx="3815207" cy="536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Reader-Writer Solution</a:t>
            </a:r>
            <a:endParaRPr sz="2400" dirty="0"/>
          </a:p>
        </p:txBody>
      </p:sp>
    </p:spTree>
    <p:extLst>
      <p:ext uri="{BB962C8B-B14F-4D97-AF65-F5344CB8AC3E}">
        <p14:creationId xmlns:p14="http://schemas.microsoft.com/office/powerpoint/2010/main" val="181080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22222E-6 -2.59259E-6 L -0.56962 0.01019 " pathEditMode="relative" rAng="0" ptsTypes="AA">
                                      <p:cBhvr>
                                        <p:cTn id="16" dur="2000" fill="hold"/>
                                        <p:tgtEl>
                                          <p:spTgt spid="1031"/>
                                        </p:tgtEl>
                                        <p:attrNameLst>
                                          <p:attrName>ppt_x</p:attrName>
                                          <p:attrName>ppt_y</p:attrName>
                                        </p:attrNameLst>
                                      </p:cBhvr>
                                      <p:rCtr x="-28490" y="494"/>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nodeType="clickEffect">
                                  <p:stCondLst>
                                    <p:cond delay="0"/>
                                  </p:stCondLst>
                                  <p:childTnLst>
                                    <p:animMotion origin="layout" path="M 5.55556E-7 -4.93827E-6 L -0.5901 0.00865 " pathEditMode="relative" rAng="0" ptsTypes="AA">
                                      <p:cBhvr>
                                        <p:cTn id="35" dur="2000" fill="hold"/>
                                        <p:tgtEl>
                                          <p:spTgt spid="9"/>
                                        </p:tgtEl>
                                        <p:attrNameLst>
                                          <p:attrName>ppt_x</p:attrName>
                                          <p:attrName>ppt_y</p:attrName>
                                        </p:attrNameLst>
                                      </p:cBhvr>
                                      <p:rCtr x="-29514" y="432"/>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grpId="0" nodeType="clickEffect">
                                  <p:stCondLst>
                                    <p:cond delay="0"/>
                                  </p:stCondLst>
                                  <p:childTnLst>
                                    <p:animEffect transition="out" filter="fade">
                                      <p:cBhvr>
                                        <p:cTn id="44" dur="1000"/>
                                        <p:tgtEl>
                                          <p:spTgt spid="2"/>
                                        </p:tgtEl>
                                      </p:cBhvr>
                                    </p:animEffect>
                                    <p:anim calcmode="lin" valueType="num">
                                      <p:cBhvr>
                                        <p:cTn id="45" dur="1000"/>
                                        <p:tgtEl>
                                          <p:spTgt spid="2"/>
                                        </p:tgtEl>
                                        <p:attrNameLst>
                                          <p:attrName>ppt_x</p:attrName>
                                        </p:attrNameLst>
                                      </p:cBhvr>
                                      <p:tavLst>
                                        <p:tav tm="0">
                                          <p:val>
                                            <p:strVal val="ppt_x"/>
                                          </p:val>
                                        </p:tav>
                                        <p:tav tm="100000">
                                          <p:val>
                                            <p:strVal val="ppt_x"/>
                                          </p:val>
                                        </p:tav>
                                      </p:tavLst>
                                    </p:anim>
                                    <p:anim calcmode="lin" valueType="num">
                                      <p:cBhvr>
                                        <p:cTn id="46" dur="1000"/>
                                        <p:tgtEl>
                                          <p:spTgt spid="2"/>
                                        </p:tgtEl>
                                        <p:attrNameLst>
                                          <p:attrName>ppt_y</p:attrName>
                                        </p:attrNameLst>
                                      </p:cBhvr>
                                      <p:tavLst>
                                        <p:tav tm="0">
                                          <p:val>
                                            <p:strVal val="ppt_y"/>
                                          </p:val>
                                        </p:tav>
                                        <p:tav tm="100000">
                                          <p:val>
                                            <p:strVal val="ppt_y+.1"/>
                                          </p:val>
                                        </p:tav>
                                      </p:tavLst>
                                    </p:anim>
                                    <p:set>
                                      <p:cBhvr>
                                        <p:cTn id="47" dur="1" fill="hold">
                                          <p:stCondLst>
                                            <p:cond delay="999"/>
                                          </p:stCondLst>
                                        </p:cTn>
                                        <p:tgtEl>
                                          <p:spTgt spid="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5.55556E-7 -6.2963E-6 C 0.03559 0.02962 0.07188 0.05401 0.10799 0.08086 C 0.11945 0.0895 0.13021 0.10061 0.14202 0.10802 C 0.16163 0.12036 0.1816 0.13364 0.2 0.15092 C 0.21459 0.1645 0.23212 0.18055 0.24462 0.19999 C 0.24896 0.20678 0.25139 0.21666 0.25625 0.22222 C 0.2599 0.23209 0.26285 0.24197 0.26788 0.24938 C 0.26979 0.26234 0.275 0.26944 0.28038 0.27777 C 0.28403 0.28364 0.28611 0.28919 0.29097 0.29197 C 0.29514 0.29938 0.29115 0.29382 0.30174 0.29691 C 0.30834 0.29876 0.31285 0.30185 0.31962 0.30308 C 0.32674 0.30987 0.32049 0.30493 0.33299 0.30802 C 0.34184 0.31018 0.35087 0.31728 0.35972 0.31913 C 0.36632 0.32067 0.37292 0.32098 0.37952 0.32222 C 0.41025 0.3358 0.43941 0.33117 0.47222 0.33178 C 0.47969 0.33333 0.48715 0.33641 0.49462 0.33827 C 0.50209 0.34259 0.51007 0.3432 0.51788 0.34444 C 0.52622 0.34938 0.53507 0.35185 0.54375 0.35401 C 0.54965 0.3574 0.55556 0.36018 0.56163 0.36203 C 0.59549 0.35987 0.57535 0.36357 0.58924 0.35864 C 0.59896 0.35524 0.59688 0.36049 0.59913 0.35246 " pathEditMode="relative" ptsTypes="ffffffffffffffffffffA">
                                      <p:cBhvr>
                                        <p:cTn id="61" dur="2000" fill="hold"/>
                                        <p:tgtEl>
                                          <p:spTgt spid="103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Dining-Philosophers Problem</a:t>
            </a:r>
            <a:endParaRPr/>
          </a:p>
        </p:txBody>
      </p:sp>
      <p:pic>
        <p:nvPicPr>
          <p:cNvPr id="344" name="Google Shape;344;p23"/>
          <p:cNvPicPr preferRelativeResize="0"/>
          <p:nvPr/>
        </p:nvPicPr>
        <p:blipFill>
          <a:blip r:embed="rId3">
            <a:alphaModFix/>
          </a:blip>
          <a:stretch>
            <a:fillRect/>
          </a:stretch>
        </p:blipFill>
        <p:spPr>
          <a:xfrm>
            <a:off x="5112591" y="1674073"/>
            <a:ext cx="4117800" cy="2776722"/>
          </a:xfrm>
          <a:prstGeom prst="rect">
            <a:avLst/>
          </a:prstGeom>
          <a:noFill/>
          <a:ln>
            <a:noFill/>
          </a:ln>
        </p:spPr>
      </p:pic>
      <p:sp>
        <p:nvSpPr>
          <p:cNvPr id="345" name="Google Shape;345;p23"/>
          <p:cNvSpPr txBox="1">
            <a:spLocks noGrp="1"/>
          </p:cNvSpPr>
          <p:nvPr>
            <p:ph type="body" idx="1"/>
          </p:nvPr>
        </p:nvSpPr>
        <p:spPr>
          <a:xfrm>
            <a:off x="1118507" y="1434334"/>
            <a:ext cx="4514849" cy="32562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Char char="●"/>
            </a:pPr>
            <a:r>
              <a:rPr lang="en" sz="1400" dirty="0"/>
              <a:t>In the center of the table is a bowl of rice, and the table is laid with five single chopsticks</a:t>
            </a:r>
            <a:endParaRPr sz="1400" dirty="0"/>
          </a:p>
          <a:p>
            <a:pPr marL="457200" lvl="0" indent="-317500" algn="just" rtl="0">
              <a:lnSpc>
                <a:spcPct val="150000"/>
              </a:lnSpc>
              <a:spcBef>
                <a:spcPts val="0"/>
              </a:spcBef>
              <a:spcAft>
                <a:spcPts val="0"/>
              </a:spcAft>
              <a:buSzPts val="1400"/>
              <a:buChar char="●"/>
            </a:pPr>
            <a:r>
              <a:rPr lang="en" sz="1400" dirty="0"/>
              <a:t>From time to time, a philosopher gets hungry and tries to pick up the two chopsticks that are closest to her</a:t>
            </a:r>
            <a:endParaRPr sz="1400" dirty="0"/>
          </a:p>
          <a:p>
            <a:pPr marL="457200" lvl="0" indent="-317500" algn="just" rtl="0">
              <a:lnSpc>
                <a:spcPct val="150000"/>
              </a:lnSpc>
              <a:spcBef>
                <a:spcPts val="0"/>
              </a:spcBef>
              <a:spcAft>
                <a:spcPts val="0"/>
              </a:spcAft>
              <a:buSzPts val="1400"/>
              <a:buChar char="●"/>
            </a:pPr>
            <a:r>
              <a:rPr lang="en" sz="1400" dirty="0"/>
              <a:t>When a hungry philosopher has both her chopsticks at the same time, she eats without releasing the chopsticks</a:t>
            </a:r>
            <a:endParaRPr sz="1400" dirty="0"/>
          </a:p>
          <a:p>
            <a:pPr marL="457200" lvl="0" indent="-317500" algn="just" rtl="0">
              <a:lnSpc>
                <a:spcPct val="150000"/>
              </a:lnSpc>
              <a:spcBef>
                <a:spcPts val="0"/>
              </a:spcBef>
              <a:spcAft>
                <a:spcPts val="0"/>
              </a:spcAft>
              <a:buSzPts val="1400"/>
              <a:buChar char="●"/>
            </a:pPr>
            <a:r>
              <a:rPr lang="en" sz="1400" dirty="0"/>
              <a:t>When she is finished eating, she puts down both chopsticks and starts thinking again</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to the problem</a:t>
            </a:r>
            <a:endParaRPr/>
          </a:p>
        </p:txBody>
      </p:sp>
      <p:sp>
        <p:nvSpPr>
          <p:cNvPr id="351" name="Google Shape;351;p24"/>
          <p:cNvSpPr txBox="1">
            <a:spLocks noGrp="1"/>
          </p:cNvSpPr>
          <p:nvPr>
            <p:ph type="body" idx="1"/>
          </p:nvPr>
        </p:nvSpPr>
        <p:spPr>
          <a:xfrm>
            <a:off x="1303800" y="1304250"/>
            <a:ext cx="7030500" cy="32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One of the simple solution is to use 5 semaphores for 5 chopsticks. </a:t>
            </a:r>
            <a:endParaRPr sz="1400" dirty="0"/>
          </a:p>
          <a:p>
            <a:pPr marL="0" lvl="0" indent="0" algn="l" rtl="0">
              <a:spcBef>
                <a:spcPts val="1600"/>
              </a:spcBef>
              <a:spcAft>
                <a:spcPts val="0"/>
              </a:spcAft>
              <a:buNone/>
            </a:pPr>
            <a:r>
              <a:rPr lang="en" sz="1400" dirty="0"/>
              <a:t>			</a:t>
            </a:r>
            <a:r>
              <a:rPr lang="en" sz="1400" dirty="0">
                <a:latin typeface="Courier New"/>
                <a:ea typeface="Courier New"/>
                <a:cs typeface="Courier New"/>
                <a:sym typeface="Courier New"/>
              </a:rPr>
              <a:t>semaphore chopstick[5]; </a:t>
            </a:r>
            <a:endParaRPr sz="1400" dirty="0">
              <a:latin typeface="Courier New"/>
              <a:ea typeface="Courier New"/>
              <a:cs typeface="Courier New"/>
              <a:sym typeface="Courier New"/>
            </a:endParaRPr>
          </a:p>
          <a:p>
            <a:pPr marL="0" lvl="0" indent="0" algn="l" rtl="0">
              <a:spcBef>
                <a:spcPts val="1600"/>
              </a:spcBef>
              <a:spcAft>
                <a:spcPts val="0"/>
              </a:spcAft>
              <a:buNone/>
            </a:pPr>
            <a:r>
              <a:rPr lang="en" sz="1400" dirty="0"/>
              <a:t>Structure of </a:t>
            </a:r>
            <a:r>
              <a:rPr lang="en" sz="1400" b="1" i="1" dirty="0"/>
              <a:t>i</a:t>
            </a:r>
            <a:r>
              <a:rPr lang="en" sz="1400" b="1" i="1" baseline="30000" dirty="0"/>
              <a:t>th</a:t>
            </a:r>
            <a:r>
              <a:rPr lang="en" sz="1400" i="1" dirty="0"/>
              <a:t> </a:t>
            </a:r>
            <a:r>
              <a:rPr lang="en" sz="1400" dirty="0"/>
              <a:t> philosopher’s process can be - </a:t>
            </a:r>
            <a:endParaRPr sz="1400" dirty="0"/>
          </a:p>
          <a:p>
            <a:pPr marL="0" lvl="0" indent="0" algn="l" rtl="0">
              <a:lnSpc>
                <a:spcPct val="114000"/>
              </a:lnSpc>
              <a:spcBef>
                <a:spcPts val="1600"/>
              </a:spcBef>
              <a:spcAft>
                <a:spcPts val="0"/>
              </a:spcAft>
              <a:buNone/>
            </a:pPr>
            <a:r>
              <a:rPr lang="en" sz="1400" dirty="0"/>
              <a:t>			</a:t>
            </a:r>
            <a:r>
              <a:rPr lang="en" sz="1400" dirty="0">
                <a:latin typeface="Courier New"/>
                <a:ea typeface="Courier New"/>
                <a:cs typeface="Courier New"/>
                <a:sym typeface="Courier New"/>
              </a:rPr>
              <a:t>do{</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wait(chopstick[i]);</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wait(chopstick[(i+1)%5]);</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 Eat for a while */</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signal(chopstick[i]);</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signal(chopstick[(i+1)%5]);</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 Think for a while */</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r>
              <a:rPr lang="en" sz="1400" dirty="0">
                <a:latin typeface="Courier New"/>
                <a:ea typeface="Courier New"/>
                <a:cs typeface="Courier New"/>
                <a:sym typeface="Courier New"/>
              </a:rPr>
              <a:t>			) while(true); </a:t>
            </a:r>
            <a:endParaRPr sz="1400" dirty="0">
              <a:latin typeface="Courier New"/>
              <a:ea typeface="Courier New"/>
              <a:cs typeface="Courier New"/>
              <a:sym typeface="Courier New"/>
            </a:endParaRPr>
          </a:p>
        </p:txBody>
      </p:sp>
      <p:pic>
        <p:nvPicPr>
          <p:cNvPr id="4" name="Google Shape;344;p23"/>
          <p:cNvPicPr preferRelativeResize="0"/>
          <p:nvPr/>
        </p:nvPicPr>
        <p:blipFill>
          <a:blip r:embed="rId3">
            <a:alphaModFix/>
          </a:blip>
          <a:stretch>
            <a:fillRect/>
          </a:stretch>
        </p:blipFill>
        <p:spPr>
          <a:xfrm>
            <a:off x="973299" y="2735233"/>
            <a:ext cx="3141502" cy="212232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GUESS WHAT’S COMING????</a:t>
            </a:r>
            <a:endParaRPr/>
          </a:p>
        </p:txBody>
      </p:sp>
      <p:pic>
        <p:nvPicPr>
          <p:cNvPr id="357" name="Google Shape;357;p25"/>
          <p:cNvPicPr preferRelativeResize="0"/>
          <p:nvPr/>
        </p:nvPicPr>
        <p:blipFill>
          <a:blip r:embed="rId3">
            <a:alphaModFix/>
          </a:blip>
          <a:stretch>
            <a:fillRect/>
          </a:stretch>
        </p:blipFill>
        <p:spPr>
          <a:xfrm>
            <a:off x="2366689" y="1208725"/>
            <a:ext cx="2744154" cy="2514189"/>
          </a:xfrm>
          <a:prstGeom prst="rect">
            <a:avLst/>
          </a:prstGeom>
          <a:noFill/>
          <a:ln>
            <a:noFill/>
          </a:ln>
        </p:spPr>
      </p:pic>
      <p:sp>
        <p:nvSpPr>
          <p:cNvPr id="358" name="Google Shape;358;p25"/>
          <p:cNvSpPr txBox="1"/>
          <p:nvPr/>
        </p:nvSpPr>
        <p:spPr>
          <a:xfrm>
            <a:off x="1155745" y="3987682"/>
            <a:ext cx="6798900" cy="84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dk2"/>
                </a:solidFill>
                <a:latin typeface="Nunito"/>
                <a:ea typeface="Nunito"/>
                <a:cs typeface="Nunito"/>
                <a:sym typeface="Nunito"/>
              </a:rPr>
              <a:t>If all the philosophers are hungry at the same time and grab their left chopstick by calling </a:t>
            </a:r>
            <a:r>
              <a:rPr lang="en" dirty="0">
                <a:solidFill>
                  <a:schemeClr val="dk2"/>
                </a:solidFill>
                <a:latin typeface="Courier New"/>
                <a:ea typeface="Courier New"/>
                <a:cs typeface="Courier New"/>
                <a:sym typeface="Courier New"/>
              </a:rPr>
              <a:t>wait(chopstick[i])</a:t>
            </a:r>
            <a:r>
              <a:rPr lang="en" dirty="0">
                <a:solidFill>
                  <a:schemeClr val="dk2"/>
                </a:solidFill>
                <a:latin typeface="Nunito"/>
                <a:ea typeface="Nunito"/>
                <a:cs typeface="Nunito"/>
                <a:sym typeface="Nunito"/>
              </a:rPr>
              <a:t>, No one will ever find a second chopstick for eating.  Consequently, they will die from starvation :P </a:t>
            </a:r>
            <a:endParaRPr sz="1600" dirty="0">
              <a:latin typeface="Nunito"/>
              <a:ea typeface="Nunito"/>
              <a:cs typeface="Nunito"/>
              <a:sym typeface="Nunito"/>
            </a:endParaRPr>
          </a:p>
        </p:txBody>
      </p:sp>
      <p:pic>
        <p:nvPicPr>
          <p:cNvPr id="5" name="Google Shape;344;p23"/>
          <p:cNvPicPr preferRelativeResize="0"/>
          <p:nvPr/>
        </p:nvPicPr>
        <p:blipFill>
          <a:blip r:embed="rId4">
            <a:alphaModFix/>
          </a:blip>
          <a:stretch>
            <a:fillRect/>
          </a:stretch>
        </p:blipFill>
        <p:spPr>
          <a:xfrm>
            <a:off x="5110843" y="1404659"/>
            <a:ext cx="3141502" cy="2122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58"/>
                                        </p:tgtEl>
                                        <p:attrNameLst>
                                          <p:attrName>style.visibility</p:attrName>
                                        </p:attrNameLst>
                                      </p:cBhvr>
                                      <p:to>
                                        <p:strVal val="visible"/>
                                      </p:to>
                                    </p:set>
                                    <p:animEffect transition="in" filter="fade">
                                      <p:cBhvr>
                                        <p:cTn id="12" dur="1000"/>
                                        <p:tgtEl>
                                          <p:spTgt spid="358"/>
                                        </p:tgtEl>
                                      </p:cBhvr>
                                    </p:animEffect>
                                    <p:anim calcmode="lin" valueType="num">
                                      <p:cBhvr>
                                        <p:cTn id="13" dur="1000" fill="hold"/>
                                        <p:tgtEl>
                                          <p:spTgt spid="358"/>
                                        </p:tgtEl>
                                        <p:attrNameLst>
                                          <p:attrName>ppt_x</p:attrName>
                                        </p:attrNameLst>
                                      </p:cBhvr>
                                      <p:tavLst>
                                        <p:tav tm="0">
                                          <p:val>
                                            <p:strVal val="#ppt_x"/>
                                          </p:val>
                                        </p:tav>
                                        <p:tav tm="100000">
                                          <p:val>
                                            <p:strVal val="#ppt_x"/>
                                          </p:val>
                                        </p:tav>
                                      </p:tavLst>
                                    </p:anim>
                                    <p:anim calcmode="lin" valueType="num">
                                      <p:cBhvr>
                                        <p:cTn id="14" dur="1000" fill="hold"/>
                                        <p:tgtEl>
                                          <p:spTgt spid="358"/>
                                        </p:tgtEl>
                                        <p:attrNameLst>
                                          <p:attrName>ppt_y</p:attrName>
                                        </p:attrNameLst>
                                      </p:cBhvr>
                                      <p:tavLst>
                                        <p:tav tm="0">
                                          <p:val>
                                            <p:strVal val="#ppt_y+.1"/>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6"/>
          <p:cNvSpPr txBox="1">
            <a:spLocks noGrp="1"/>
          </p:cNvSpPr>
          <p:nvPr>
            <p:ph type="title"/>
          </p:nvPr>
        </p:nvSpPr>
        <p:spPr>
          <a:xfrm>
            <a:off x="1303800" y="598575"/>
            <a:ext cx="74550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prevent deadlock in this solution? </a:t>
            </a:r>
            <a:endParaRPr/>
          </a:p>
        </p:txBody>
      </p:sp>
      <p:pic>
        <p:nvPicPr>
          <p:cNvPr id="364" name="Google Shape;364;p26"/>
          <p:cNvPicPr preferRelativeResize="0"/>
          <p:nvPr/>
        </p:nvPicPr>
        <p:blipFill>
          <a:blip r:embed="rId3">
            <a:alphaModFix/>
          </a:blip>
          <a:stretch>
            <a:fillRect/>
          </a:stretch>
        </p:blipFill>
        <p:spPr>
          <a:xfrm>
            <a:off x="1930200" y="1645800"/>
            <a:ext cx="5320501" cy="289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7"/>
          <p:cNvSpPr txBox="1">
            <a:spLocks noGrp="1"/>
          </p:cNvSpPr>
          <p:nvPr>
            <p:ph type="title"/>
          </p:nvPr>
        </p:nvSpPr>
        <p:spPr>
          <a:xfrm>
            <a:off x="1303800" y="598575"/>
            <a:ext cx="73773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prevent deadlock in this solution? </a:t>
            </a:r>
            <a:endParaRPr/>
          </a:p>
        </p:txBody>
      </p:sp>
      <p:sp>
        <p:nvSpPr>
          <p:cNvPr id="370" name="Google Shape;370;p27"/>
          <p:cNvSpPr txBox="1">
            <a:spLocks noGrp="1"/>
          </p:cNvSpPr>
          <p:nvPr>
            <p:ph type="body" idx="1"/>
          </p:nvPr>
        </p:nvSpPr>
        <p:spPr>
          <a:xfrm>
            <a:off x="1034378" y="1429436"/>
            <a:ext cx="7358508" cy="2541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sz="1600" dirty="0"/>
              <a:t>Allow at most four philosophers to be sitting simultaneously at the table</a:t>
            </a:r>
            <a:endParaRPr sz="1600" dirty="0"/>
          </a:p>
          <a:p>
            <a:pPr marL="457200" lvl="0" indent="-311150" algn="l" rtl="0">
              <a:lnSpc>
                <a:spcPct val="150000"/>
              </a:lnSpc>
              <a:spcBef>
                <a:spcPts val="0"/>
              </a:spcBef>
              <a:spcAft>
                <a:spcPts val="0"/>
              </a:spcAft>
              <a:buSzPts val="1300"/>
              <a:buChar char="●"/>
            </a:pPr>
            <a:r>
              <a:rPr lang="en" sz="1600" dirty="0"/>
              <a:t>Allow a philosopher to pick up her chopsticks only if both chopsticks are available (to do this, she must pick them up in a critical section).</a:t>
            </a:r>
            <a:endParaRPr sz="1600" dirty="0"/>
          </a:p>
          <a:p>
            <a:pPr marL="457200" lvl="0" indent="-311150" algn="l" rtl="0">
              <a:lnSpc>
                <a:spcPct val="150000"/>
              </a:lnSpc>
              <a:spcBef>
                <a:spcPts val="0"/>
              </a:spcBef>
              <a:spcAft>
                <a:spcPts val="0"/>
              </a:spcAft>
              <a:buSzPts val="1300"/>
              <a:buChar char="●"/>
            </a:pPr>
            <a:r>
              <a:rPr lang="en" sz="1600" dirty="0"/>
              <a:t>Use an asymmetric solution — that is, an odd-numbered philosopher picks up first her left chopstick and then her right chopstick, whereas an even-numbered philosopher picks up her right chopstick and then her left chopstick.</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1000"/>
                                        <p:tgtEl>
                                          <p:spTgt spid="370">
                                            <p:txEl>
                                              <p:pRg st="0" end="0"/>
                                            </p:txEl>
                                          </p:spTgt>
                                        </p:tgtEl>
                                      </p:cBhvr>
                                    </p:animEffect>
                                    <p:anim calcmode="lin" valueType="num">
                                      <p:cBhvr>
                                        <p:cTn id="8" dur="1000" fill="hold"/>
                                        <p:tgtEl>
                                          <p:spTgt spid="37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0">
                                            <p:txEl>
                                              <p:pRg st="1" end="1"/>
                                            </p:txEl>
                                          </p:spTgt>
                                        </p:tgtEl>
                                        <p:attrNameLst>
                                          <p:attrName>style.visibility</p:attrName>
                                        </p:attrNameLst>
                                      </p:cBhvr>
                                      <p:to>
                                        <p:strVal val="visible"/>
                                      </p:to>
                                    </p:set>
                                    <p:animEffect transition="in" filter="fade">
                                      <p:cBhvr>
                                        <p:cTn id="14" dur="1000"/>
                                        <p:tgtEl>
                                          <p:spTgt spid="370">
                                            <p:txEl>
                                              <p:pRg st="1" end="1"/>
                                            </p:txEl>
                                          </p:spTgt>
                                        </p:tgtEl>
                                      </p:cBhvr>
                                    </p:animEffect>
                                    <p:anim calcmode="lin" valueType="num">
                                      <p:cBhvr>
                                        <p:cTn id="15" dur="1000" fill="hold"/>
                                        <p:tgtEl>
                                          <p:spTgt spid="37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0">
                                            <p:txEl>
                                              <p:pRg st="2" end="2"/>
                                            </p:txEl>
                                          </p:spTgt>
                                        </p:tgtEl>
                                        <p:attrNameLst>
                                          <p:attrName>style.visibility</p:attrName>
                                        </p:attrNameLst>
                                      </p:cBhvr>
                                      <p:to>
                                        <p:strVal val="visible"/>
                                      </p:to>
                                    </p:set>
                                    <p:animEffect transition="in" filter="fade">
                                      <p:cBhvr>
                                        <p:cTn id="21" dur="1000"/>
                                        <p:tgtEl>
                                          <p:spTgt spid="370">
                                            <p:txEl>
                                              <p:pRg st="2" end="2"/>
                                            </p:txEl>
                                          </p:spTgt>
                                        </p:tgtEl>
                                      </p:cBhvr>
                                    </p:animEffect>
                                    <p:anim calcmode="lin" valueType="num">
                                      <p:cBhvr>
                                        <p:cTn id="22" dur="1000" fill="hold"/>
                                        <p:tgtEl>
                                          <p:spTgt spid="37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Necessary Conditions for Deadlock</a:t>
            </a:r>
            <a:endParaRPr/>
          </a:p>
        </p:txBody>
      </p:sp>
      <p:sp>
        <p:nvSpPr>
          <p:cNvPr id="376" name="Google Shape;376;p28"/>
          <p:cNvSpPr txBox="1">
            <a:spLocks noGrp="1"/>
          </p:cNvSpPr>
          <p:nvPr>
            <p:ph type="body" idx="1"/>
          </p:nvPr>
        </p:nvSpPr>
        <p:spPr>
          <a:xfrm>
            <a:off x="1295636" y="1437601"/>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Necessary conditions for deadlocks are - </a:t>
            </a:r>
            <a:endParaRPr sz="1600" dirty="0"/>
          </a:p>
          <a:p>
            <a:pPr marL="457200" lvl="0" indent="-311150" algn="l" rtl="0">
              <a:spcBef>
                <a:spcPts val="1600"/>
              </a:spcBef>
              <a:spcAft>
                <a:spcPts val="0"/>
              </a:spcAft>
              <a:buSzPts val="1300"/>
              <a:buChar char="●"/>
            </a:pPr>
            <a:r>
              <a:rPr lang="en" sz="1600" dirty="0"/>
              <a:t>Mutual Exclusion</a:t>
            </a:r>
            <a:endParaRPr sz="1600" dirty="0"/>
          </a:p>
          <a:p>
            <a:pPr marL="457200" lvl="0" indent="-311150" algn="l" rtl="0">
              <a:spcBef>
                <a:spcPts val="0"/>
              </a:spcBef>
              <a:spcAft>
                <a:spcPts val="0"/>
              </a:spcAft>
              <a:buSzPts val="1300"/>
              <a:buChar char="●"/>
            </a:pPr>
            <a:r>
              <a:rPr lang="en" sz="1600" dirty="0"/>
              <a:t>Hold and Wait</a:t>
            </a:r>
            <a:endParaRPr sz="1600" dirty="0"/>
          </a:p>
          <a:p>
            <a:pPr marL="457200" lvl="0" indent="-311150" algn="l" rtl="0">
              <a:spcBef>
                <a:spcPts val="0"/>
              </a:spcBef>
              <a:spcAft>
                <a:spcPts val="0"/>
              </a:spcAft>
              <a:buSzPts val="1300"/>
              <a:buChar char="●"/>
            </a:pPr>
            <a:r>
              <a:rPr lang="en" sz="1600" dirty="0"/>
              <a:t>No Preemption (cannot force to release the resource)</a:t>
            </a:r>
            <a:endParaRPr sz="1600" dirty="0"/>
          </a:p>
          <a:p>
            <a:pPr marL="457200" lvl="0" indent="-311150" algn="l" rtl="0">
              <a:spcBef>
                <a:spcPts val="0"/>
              </a:spcBef>
              <a:spcAft>
                <a:spcPts val="0"/>
              </a:spcAft>
              <a:buSzPts val="1300"/>
              <a:buChar char="●"/>
            </a:pPr>
            <a:r>
              <a:rPr lang="en" sz="1600" dirty="0"/>
              <a:t>Circular wait</a:t>
            </a:r>
            <a:endParaRPr sz="1600" dirty="0"/>
          </a:p>
          <a:p>
            <a:pPr marL="0" lvl="0" indent="0" algn="l" rtl="0">
              <a:spcBef>
                <a:spcPts val="1600"/>
              </a:spcBef>
              <a:spcAft>
                <a:spcPts val="1600"/>
              </a:spcAft>
              <a:buNone/>
            </a:pPr>
            <a:r>
              <a:rPr lang="en" sz="1600" dirty="0"/>
              <a:t>If one of these are not present in a system, then the system is “</a:t>
            </a:r>
            <a:r>
              <a:rPr lang="en" sz="1600" b="1" dirty="0">
                <a:solidFill>
                  <a:srgbClr val="38761D"/>
                </a:solidFill>
              </a:rPr>
              <a:t>Deadlock Free</a:t>
            </a:r>
            <a:r>
              <a:rPr lang="en" sz="1600" dirty="0"/>
              <a:t>”. </a:t>
            </a:r>
            <a:endParaRPr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Bounded Buffer Problem</a:t>
            </a:r>
            <a:endParaRPr/>
          </a:p>
        </p:txBody>
      </p:sp>
      <p:sp>
        <p:nvSpPr>
          <p:cNvPr id="284" name="Google Shape;284;p14"/>
          <p:cNvSpPr txBox="1">
            <a:spLocks noGrp="1"/>
          </p:cNvSpPr>
          <p:nvPr>
            <p:ph type="body" idx="1"/>
          </p:nvPr>
        </p:nvSpPr>
        <p:spPr>
          <a:xfrm>
            <a:off x="1083364" y="1745121"/>
            <a:ext cx="7415658" cy="2541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600" dirty="0"/>
              <a:t>Producer and Consumer share a fixed size buffer used as a queue</a:t>
            </a:r>
            <a:endParaRPr sz="1600" dirty="0"/>
          </a:p>
          <a:p>
            <a:pPr marL="457200" lvl="0" indent="-317500" algn="l" rtl="0">
              <a:lnSpc>
                <a:spcPct val="150000"/>
              </a:lnSpc>
              <a:spcBef>
                <a:spcPts val="0"/>
              </a:spcBef>
              <a:spcAft>
                <a:spcPts val="0"/>
              </a:spcAft>
              <a:buSzPts val="1400"/>
              <a:buChar char="●"/>
            </a:pPr>
            <a:r>
              <a:rPr lang="en" sz="1600" dirty="0"/>
              <a:t>Producer generates piece of data and put it into the buffer and start again</a:t>
            </a:r>
            <a:endParaRPr sz="1600" dirty="0"/>
          </a:p>
          <a:p>
            <a:pPr marL="457200" lvl="0" indent="-317500" algn="l" rtl="0">
              <a:lnSpc>
                <a:spcPct val="150000"/>
              </a:lnSpc>
              <a:spcBef>
                <a:spcPts val="0"/>
              </a:spcBef>
              <a:spcAft>
                <a:spcPts val="0"/>
              </a:spcAft>
              <a:buSzPts val="1400"/>
              <a:buChar char="●"/>
            </a:pPr>
            <a:r>
              <a:rPr lang="en" sz="1600" dirty="0"/>
              <a:t>Consumer removes data from the buffer</a:t>
            </a:r>
            <a:endParaRPr sz="1600" dirty="0"/>
          </a:p>
          <a:p>
            <a:pPr marL="457200" lvl="0" indent="-317500" algn="l" rtl="0">
              <a:lnSpc>
                <a:spcPct val="150000"/>
              </a:lnSpc>
              <a:spcBef>
                <a:spcPts val="0"/>
              </a:spcBef>
              <a:spcAft>
                <a:spcPts val="0"/>
              </a:spcAft>
              <a:buSzPts val="1400"/>
              <a:buChar char="●"/>
            </a:pPr>
            <a:r>
              <a:rPr lang="en" sz="1600" b="1" dirty="0"/>
              <a:t>Concern 1:</a:t>
            </a:r>
            <a:r>
              <a:rPr lang="en" sz="1600" dirty="0"/>
              <a:t> Producer won’t produce data when the buffer is full</a:t>
            </a:r>
            <a:endParaRPr sz="1600" dirty="0"/>
          </a:p>
          <a:p>
            <a:pPr marL="457200" lvl="0" indent="-317500" algn="l" rtl="0">
              <a:lnSpc>
                <a:spcPct val="150000"/>
              </a:lnSpc>
              <a:spcBef>
                <a:spcPts val="0"/>
              </a:spcBef>
              <a:spcAft>
                <a:spcPts val="0"/>
              </a:spcAft>
              <a:buSzPts val="1400"/>
              <a:buChar char="●"/>
            </a:pPr>
            <a:r>
              <a:rPr lang="en" sz="1600" b="1" dirty="0"/>
              <a:t>Concern 2: </a:t>
            </a:r>
            <a:r>
              <a:rPr lang="en" sz="1600" dirty="0"/>
              <a:t>Consumer won’t remove data when the buffer is empty</a:t>
            </a:r>
            <a:endParaRPr sz="1600" dirty="0"/>
          </a:p>
          <a:p>
            <a:pPr marL="0" lvl="0" indent="0" algn="l" rtl="0">
              <a:lnSpc>
                <a:spcPct val="150000"/>
              </a:lnSpc>
              <a:spcBef>
                <a:spcPts val="1600"/>
              </a:spcBef>
              <a:spcAft>
                <a:spcPts val="1600"/>
              </a:spcAft>
              <a:buNone/>
            </a:pPr>
            <a:endParaRPr sz="1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7228" y="957382"/>
            <a:ext cx="4703896" cy="4241540"/>
            <a:chOff x="1601561" y="465151"/>
            <a:chExt cx="4703896" cy="4241540"/>
          </a:xfrm>
        </p:grpSpPr>
        <p:pic>
          <p:nvPicPr>
            <p:cNvPr id="2053" name="Picture 5" descr="C:\Users\USER\Downloads\pngguru.com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402" y="1611109"/>
              <a:ext cx="790052" cy="14458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USER\Downloads\pngguru.com (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543" y="465151"/>
              <a:ext cx="2511442" cy="3346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601561" y="1818263"/>
              <a:ext cx="4703896" cy="2888428"/>
              <a:chOff x="1601561" y="1818263"/>
              <a:chExt cx="4703896" cy="2888428"/>
            </a:xfrm>
          </p:grpSpPr>
          <p:pic>
            <p:nvPicPr>
              <p:cNvPr id="2052" name="Picture 4" descr="C:\Users\USER\Downloads\pngguru.com (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62016">
                <a:off x="1601561" y="1921469"/>
                <a:ext cx="2785222" cy="27852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USER\Downloads\pngguru.com (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374447" y="1818263"/>
                <a:ext cx="1882741" cy="219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ownloads\pngguru.com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585700" y="2624933"/>
                <a:ext cx="1719757" cy="167367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TextBox 5"/>
          <p:cNvSpPr txBox="1"/>
          <p:nvPr/>
        </p:nvSpPr>
        <p:spPr>
          <a:xfrm>
            <a:off x="5804808" y="1042485"/>
            <a:ext cx="2865664" cy="3754874"/>
          </a:xfrm>
          <a:prstGeom prst="rect">
            <a:avLst/>
          </a:prstGeom>
          <a:noFill/>
        </p:spPr>
        <p:txBody>
          <a:bodyPr wrap="square" rtlCol="0">
            <a:spAutoFit/>
          </a:bodyPr>
          <a:lstStyle/>
          <a:p>
            <a:pPr marL="342900" indent="-342900">
              <a:buAutoNum type="arabicPeriod"/>
            </a:pPr>
            <a:r>
              <a:rPr lang="en-US" dirty="0" smtClean="0">
                <a:latin typeface="Comic Sans MS" pitchFamily="66" charset="0"/>
                <a:cs typeface="72 Light" pitchFamily="34" charset="0"/>
              </a:rPr>
              <a:t>If there is no customer, the barber sleeps in the barber chair.</a:t>
            </a:r>
          </a:p>
          <a:p>
            <a:pPr marL="342900" indent="-342900">
              <a:buAutoNum type="arabicPeriod"/>
            </a:pPr>
            <a:endParaRPr lang="en-US" dirty="0" smtClean="0">
              <a:latin typeface="Comic Sans MS" pitchFamily="66" charset="0"/>
              <a:cs typeface="72 Light" pitchFamily="34" charset="0"/>
            </a:endParaRPr>
          </a:p>
          <a:p>
            <a:pPr marL="342900" indent="-342900">
              <a:buAutoNum type="arabicPeriod"/>
            </a:pPr>
            <a:r>
              <a:rPr lang="en-US" dirty="0">
                <a:latin typeface="Comic Sans MS" pitchFamily="66" charset="0"/>
                <a:cs typeface="72 Light" pitchFamily="34" charset="0"/>
              </a:rPr>
              <a:t>When a customer arrives, he has to wake up the barber</a:t>
            </a:r>
            <a:r>
              <a:rPr lang="en-US" dirty="0" smtClean="0">
                <a:latin typeface="Comic Sans MS" pitchFamily="66" charset="0"/>
                <a:cs typeface="72 Light" pitchFamily="34" charset="0"/>
              </a:rPr>
              <a:t>.</a:t>
            </a:r>
          </a:p>
          <a:p>
            <a:pPr marL="342900" indent="-342900">
              <a:buAutoNum type="arabicPeriod"/>
            </a:pPr>
            <a:endParaRPr lang="en-US" dirty="0" smtClean="0">
              <a:latin typeface="Comic Sans MS" pitchFamily="66" charset="0"/>
              <a:cs typeface="72 Light" pitchFamily="34" charset="0"/>
            </a:endParaRPr>
          </a:p>
          <a:p>
            <a:pPr marL="342900" indent="-342900">
              <a:buAutoNum type="arabicPeriod"/>
            </a:pPr>
            <a:r>
              <a:rPr lang="en-US" dirty="0">
                <a:latin typeface="Comic Sans MS" pitchFamily="66" charset="0"/>
                <a:cs typeface="72 Light" pitchFamily="34" charset="0"/>
              </a:rPr>
              <a:t>If there are many customers and the barber is cutting a customer’s hair, then the remaining customers either wait if there are empty chairs in the waiting room or they leave if no chairs are empty.</a:t>
            </a:r>
          </a:p>
        </p:txBody>
      </p:sp>
      <p:sp>
        <p:nvSpPr>
          <p:cNvPr id="7" name="TextBox 6"/>
          <p:cNvSpPr txBox="1"/>
          <p:nvPr/>
        </p:nvSpPr>
        <p:spPr>
          <a:xfrm rot="21355973">
            <a:off x="1567416" y="605871"/>
            <a:ext cx="4047903" cy="523220"/>
          </a:xfrm>
          <a:prstGeom prst="rect">
            <a:avLst/>
          </a:prstGeom>
          <a:noFill/>
        </p:spPr>
        <p:txBody>
          <a:bodyPr wrap="none" rtlCol="0">
            <a:spAutoFit/>
          </a:bodyPr>
          <a:lstStyle/>
          <a:p>
            <a:r>
              <a:rPr lang="en-US" sz="2800" b="1" dirty="0" smtClean="0">
                <a:latin typeface="Bradley Hand ITC" pitchFamily="66" charset="0"/>
              </a:rPr>
              <a:t>The Sleeping Barber Shop</a:t>
            </a:r>
            <a:endParaRPr lang="en-US" sz="2800" b="1" dirty="0">
              <a:latin typeface="Bradley Hand ITC" pitchFamily="66" charset="0"/>
            </a:endParaRPr>
          </a:p>
        </p:txBody>
      </p:sp>
    </p:spTree>
    <p:extLst>
      <p:ext uri="{BB962C8B-B14F-4D97-AF65-F5344CB8AC3E}">
        <p14:creationId xmlns:p14="http://schemas.microsoft.com/office/powerpoint/2010/main" val="2549915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Inadequate Solution</a:t>
            </a:r>
            <a:endParaRPr/>
          </a:p>
        </p:txBody>
      </p:sp>
      <p:sp>
        <p:nvSpPr>
          <p:cNvPr id="290" name="Google Shape;290;p15"/>
          <p:cNvSpPr txBox="1"/>
          <p:nvPr/>
        </p:nvSpPr>
        <p:spPr>
          <a:xfrm>
            <a:off x="1248325" y="1369275"/>
            <a:ext cx="3594300" cy="2056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procedure </a:t>
            </a:r>
            <a:r>
              <a:rPr lang="en" sz="1200" b="1" dirty="0">
                <a:solidFill>
                  <a:srgbClr val="980000"/>
                </a:solidFill>
                <a:latin typeface="Courier New"/>
                <a:ea typeface="Courier New"/>
                <a:cs typeface="Courier New"/>
                <a:sym typeface="Courier New"/>
              </a:rPr>
              <a:t>producer</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smtClean="0">
                <a:solidFill>
                  <a:srgbClr val="666666"/>
                </a:solidFill>
                <a:latin typeface="Courier New"/>
                <a:ea typeface="Courier New"/>
                <a:cs typeface="Courier New"/>
                <a:sym typeface="Courier New"/>
              </a:rPr>
              <a:t>    while(true</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item </a:t>
            </a:r>
            <a:r>
              <a:rPr lang="en" sz="1200" dirty="0">
                <a:solidFill>
                  <a:srgbClr val="666666"/>
                </a:solidFill>
                <a:latin typeface="Courier New"/>
                <a:ea typeface="Courier New"/>
                <a:cs typeface="Courier New"/>
                <a:sym typeface="Courier New"/>
              </a:rPr>
              <a:t>= produceItem();</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if(itemCount </a:t>
            </a:r>
            <a:r>
              <a:rPr lang="en" sz="1200" dirty="0">
                <a:solidFill>
                  <a:srgbClr val="666666"/>
                </a:solidFill>
                <a:latin typeface="Courier New"/>
                <a:ea typeface="Courier New"/>
                <a:cs typeface="Courier New"/>
                <a:sym typeface="Courier New"/>
              </a:rPr>
              <a:t>== BufferSize)   </a:t>
            </a:r>
            <a:endParaRPr sz="1200" dirty="0">
              <a:solidFill>
                <a:srgbClr val="666666"/>
              </a:solidFill>
              <a:latin typeface="Courier New"/>
              <a:ea typeface="Courier New"/>
              <a:cs typeface="Courier New"/>
              <a:sym typeface="Courier New"/>
            </a:endParaRPr>
          </a:p>
          <a:p>
            <a:pPr marL="914400" lvl="0" indent="457200" algn="l" rtl="0">
              <a:spcBef>
                <a:spcPts val="0"/>
              </a:spcBef>
              <a:spcAft>
                <a:spcPts val="0"/>
              </a:spcAft>
              <a:buNone/>
            </a:pPr>
            <a:r>
              <a:rPr lang="en" sz="1200" dirty="0">
                <a:solidFill>
                  <a:srgbClr val="666666"/>
                </a:solidFill>
                <a:latin typeface="Courier New"/>
                <a:ea typeface="Courier New"/>
                <a:cs typeface="Courier New"/>
                <a:sym typeface="Courier New"/>
              </a:rPr>
              <a:t>Sleep(); </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putIntoBuffer(item</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itemCount </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if(itemCount </a:t>
            </a:r>
            <a:r>
              <a:rPr lang="en" sz="1200" dirty="0">
                <a:solidFill>
                  <a:srgbClr val="666666"/>
                </a:solidFill>
                <a:latin typeface="Courier New"/>
                <a:ea typeface="Courier New"/>
                <a:cs typeface="Courier New"/>
                <a:sym typeface="Courier New"/>
              </a:rPr>
              <a:t>== 1) </a:t>
            </a:r>
            <a:endParaRPr sz="1200" dirty="0">
              <a:solidFill>
                <a:srgbClr val="666666"/>
              </a:solidFill>
              <a:latin typeface="Courier New"/>
              <a:ea typeface="Courier New"/>
              <a:cs typeface="Courier New"/>
              <a:sym typeface="Courier New"/>
            </a:endParaRPr>
          </a:p>
          <a:p>
            <a:pPr marL="914400" lvl="0" indent="457200" algn="l" rtl="0">
              <a:spcBef>
                <a:spcPts val="0"/>
              </a:spcBef>
              <a:spcAft>
                <a:spcPts val="0"/>
              </a:spcAft>
              <a:buNone/>
            </a:pPr>
            <a:r>
              <a:rPr lang="en" sz="1200" dirty="0">
                <a:solidFill>
                  <a:srgbClr val="666666"/>
                </a:solidFill>
                <a:latin typeface="Courier New"/>
                <a:ea typeface="Courier New"/>
                <a:cs typeface="Courier New"/>
                <a:sym typeface="Courier New"/>
              </a:rPr>
              <a:t>wakeup(consumer);</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   }</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endParaRPr sz="1200" dirty="0">
              <a:solidFill>
                <a:srgbClr val="666666"/>
              </a:solidFill>
              <a:latin typeface="Courier New"/>
              <a:ea typeface="Courier New"/>
              <a:cs typeface="Courier New"/>
              <a:sym typeface="Courier New"/>
            </a:endParaRPr>
          </a:p>
        </p:txBody>
      </p:sp>
      <p:sp>
        <p:nvSpPr>
          <p:cNvPr id="291" name="Google Shape;291;p15"/>
          <p:cNvSpPr txBox="1"/>
          <p:nvPr/>
        </p:nvSpPr>
        <p:spPr>
          <a:xfrm>
            <a:off x="4918825" y="1369275"/>
            <a:ext cx="4013700" cy="2056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procedure </a:t>
            </a:r>
            <a:r>
              <a:rPr lang="en" sz="1200" b="1" dirty="0">
                <a:solidFill>
                  <a:srgbClr val="980000"/>
                </a:solidFill>
                <a:latin typeface="Courier New"/>
                <a:ea typeface="Courier New"/>
                <a:cs typeface="Courier New"/>
                <a:sym typeface="Courier New"/>
              </a:rPr>
              <a:t>consumer</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smtClean="0">
                <a:solidFill>
                  <a:srgbClr val="666666"/>
                </a:solidFill>
                <a:latin typeface="Courier New"/>
                <a:ea typeface="Courier New"/>
                <a:cs typeface="Courier New"/>
                <a:sym typeface="Courier New"/>
              </a:rPr>
              <a:t>    while(true</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if(itemCount </a:t>
            </a:r>
            <a:r>
              <a:rPr lang="en" sz="1200" dirty="0">
                <a:solidFill>
                  <a:srgbClr val="666666"/>
                </a:solidFill>
                <a:latin typeface="Courier New"/>
                <a:ea typeface="Courier New"/>
                <a:cs typeface="Courier New"/>
                <a:sym typeface="Courier New"/>
              </a:rPr>
              <a:t>== 0) </a:t>
            </a:r>
            <a:endParaRPr sz="1200" dirty="0">
              <a:solidFill>
                <a:srgbClr val="666666"/>
              </a:solidFill>
              <a:latin typeface="Courier New"/>
              <a:ea typeface="Courier New"/>
              <a:cs typeface="Courier New"/>
              <a:sym typeface="Courier New"/>
            </a:endParaRPr>
          </a:p>
          <a:p>
            <a:pPr marL="914400" lvl="0" indent="457200" algn="l" rtl="0">
              <a:spcBef>
                <a:spcPts val="0"/>
              </a:spcBef>
              <a:spcAft>
                <a:spcPts val="0"/>
              </a:spcAft>
              <a:buNone/>
            </a:pPr>
            <a:r>
              <a:rPr lang="en" sz="1200" dirty="0">
                <a:solidFill>
                  <a:srgbClr val="666666"/>
                </a:solidFill>
                <a:latin typeface="Courier New"/>
                <a:ea typeface="Courier New"/>
                <a:cs typeface="Courier New"/>
                <a:sym typeface="Courier New"/>
              </a:rPr>
              <a:t>Sleep(); </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item </a:t>
            </a:r>
            <a:r>
              <a:rPr lang="en" sz="1200" dirty="0">
                <a:solidFill>
                  <a:srgbClr val="666666"/>
                </a:solidFill>
                <a:latin typeface="Courier New"/>
                <a:ea typeface="Courier New"/>
                <a:cs typeface="Courier New"/>
                <a:sym typeface="Courier New"/>
              </a:rPr>
              <a:t>= removeFromBuffer();</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itemCount </a:t>
            </a: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if(itemCount </a:t>
            </a:r>
            <a:r>
              <a:rPr lang="en" sz="1200" dirty="0">
                <a:solidFill>
                  <a:srgbClr val="666666"/>
                </a:solidFill>
                <a:latin typeface="Courier New"/>
                <a:ea typeface="Courier New"/>
                <a:cs typeface="Courier New"/>
                <a:sym typeface="Courier New"/>
              </a:rPr>
              <a:t>== BufferSize - 1) </a:t>
            </a:r>
            <a:endParaRPr sz="1200" dirty="0">
              <a:solidFill>
                <a:srgbClr val="666666"/>
              </a:solidFill>
              <a:latin typeface="Courier New"/>
              <a:ea typeface="Courier New"/>
              <a:cs typeface="Courier New"/>
              <a:sym typeface="Courier New"/>
            </a:endParaRPr>
          </a:p>
          <a:p>
            <a:pPr marL="914400" lvl="0" indent="457200" algn="l" rtl="0">
              <a:spcBef>
                <a:spcPts val="0"/>
              </a:spcBef>
              <a:spcAft>
                <a:spcPts val="0"/>
              </a:spcAft>
              <a:buNone/>
            </a:pPr>
            <a:r>
              <a:rPr lang="en" sz="1200" dirty="0">
                <a:solidFill>
                  <a:srgbClr val="666666"/>
                </a:solidFill>
                <a:latin typeface="Courier New"/>
                <a:ea typeface="Courier New"/>
                <a:cs typeface="Courier New"/>
                <a:sym typeface="Courier New"/>
              </a:rPr>
              <a:t>wakeup(producer);</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 </a:t>
            </a:r>
            <a:r>
              <a:rPr lang="en" sz="1200" dirty="0" smtClean="0">
                <a:solidFill>
                  <a:srgbClr val="666666"/>
                </a:solidFill>
                <a:latin typeface="Courier New"/>
                <a:ea typeface="Courier New"/>
                <a:cs typeface="Courier New"/>
                <a:sym typeface="Courier New"/>
              </a:rPr>
              <a:t>   }</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r>
              <a:rPr lang="en" sz="1200" dirty="0">
                <a:solidFill>
                  <a:srgbClr val="666666"/>
                </a:solidFill>
                <a:latin typeface="Courier New"/>
                <a:ea typeface="Courier New"/>
                <a:cs typeface="Courier New"/>
                <a:sym typeface="Courier New"/>
              </a:rPr>
              <a:t>}</a:t>
            </a:r>
            <a:endParaRPr sz="1200" dirty="0">
              <a:solidFill>
                <a:srgbClr val="666666"/>
              </a:solidFill>
              <a:latin typeface="Courier New"/>
              <a:ea typeface="Courier New"/>
              <a:cs typeface="Courier New"/>
              <a:sym typeface="Courier New"/>
            </a:endParaRPr>
          </a:p>
          <a:p>
            <a:pPr marL="0" lvl="0" indent="0" algn="l" rtl="0">
              <a:spcBef>
                <a:spcPts val="0"/>
              </a:spcBef>
              <a:spcAft>
                <a:spcPts val="0"/>
              </a:spcAft>
              <a:buNone/>
            </a:pPr>
            <a:endParaRPr sz="1200" dirty="0">
              <a:solidFill>
                <a:srgbClr val="666666"/>
              </a:solidFill>
              <a:latin typeface="Courier New"/>
              <a:ea typeface="Courier New"/>
              <a:cs typeface="Courier New"/>
              <a:sym typeface="Courier New"/>
            </a:endParaRPr>
          </a:p>
        </p:txBody>
      </p:sp>
      <p:sp>
        <p:nvSpPr>
          <p:cNvPr id="292" name="Google Shape;292;p15"/>
          <p:cNvSpPr txBox="1"/>
          <p:nvPr/>
        </p:nvSpPr>
        <p:spPr>
          <a:xfrm>
            <a:off x="4267850" y="3489175"/>
            <a:ext cx="1351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Nunito"/>
                <a:ea typeface="Nunito"/>
                <a:cs typeface="Nunito"/>
                <a:sym typeface="Nunito"/>
              </a:rPr>
              <a:t>DEADLOCK !!!</a:t>
            </a:r>
            <a:endParaRPr b="1">
              <a:solidFill>
                <a:srgbClr val="FF0000"/>
              </a:solidFill>
              <a:latin typeface="Nunito"/>
              <a:ea typeface="Nunito"/>
              <a:cs typeface="Nunito"/>
              <a:sym typeface="Nunito"/>
            </a:endParaRPr>
          </a:p>
        </p:txBody>
      </p:sp>
      <p:sp>
        <p:nvSpPr>
          <p:cNvPr id="293" name="Google Shape;293;p15"/>
          <p:cNvSpPr txBox="1"/>
          <p:nvPr/>
        </p:nvSpPr>
        <p:spPr>
          <a:xfrm>
            <a:off x="1248325" y="3790550"/>
            <a:ext cx="7641600" cy="1170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latin typeface="Nunito"/>
                <a:ea typeface="Nunito"/>
                <a:cs typeface="Nunito"/>
                <a:sym typeface="Nunito"/>
              </a:rPr>
              <a:t>If, consumer is interrupted just after checking the itemCount value and before sleep() call, and producer produces an item it will call wakeup(). But, this call will be lost as no consumer in sleeping yet. And it will continue to produce items. Eventually, producer will sleep when the buffer is full. On the other hand, consumer will also stay in sleep as producer won’t call wakeup().  </a:t>
            </a:r>
            <a:endParaRPr dirty="0">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anim calcmode="lin" valueType="num">
                                      <p:cBhvr>
                                        <p:cTn id="8" dur="1000" fill="hold"/>
                                        <p:tgtEl>
                                          <p:spTgt spid="292"/>
                                        </p:tgtEl>
                                        <p:attrNameLst>
                                          <p:attrName>ppt_x</p:attrName>
                                        </p:attrNameLst>
                                      </p:cBhvr>
                                      <p:tavLst>
                                        <p:tav tm="0">
                                          <p:val>
                                            <p:strVal val="#ppt_x"/>
                                          </p:val>
                                        </p:tav>
                                        <p:tav tm="100000">
                                          <p:val>
                                            <p:strVal val="#ppt_x"/>
                                          </p:val>
                                        </p:tav>
                                      </p:tavLst>
                                    </p:anim>
                                    <p:anim calcmode="lin" valueType="num">
                                      <p:cBhvr>
                                        <p:cTn id="9" dur="1000" fill="hold"/>
                                        <p:tgtEl>
                                          <p:spTgt spid="2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3"/>
                                        </p:tgtEl>
                                        <p:attrNameLst>
                                          <p:attrName>style.visibility</p:attrName>
                                        </p:attrNameLst>
                                      </p:cBhvr>
                                      <p:to>
                                        <p:strVal val="visible"/>
                                      </p:to>
                                    </p:set>
                                    <p:animEffect transition="in" filter="fade">
                                      <p:cBhvr>
                                        <p:cTn id="14" dur="1000"/>
                                        <p:tgtEl>
                                          <p:spTgt spid="293"/>
                                        </p:tgtEl>
                                      </p:cBhvr>
                                    </p:animEffect>
                                    <p:anim calcmode="lin" valueType="num">
                                      <p:cBhvr>
                                        <p:cTn id="15" dur="1000" fill="hold"/>
                                        <p:tgtEl>
                                          <p:spTgt spid="293"/>
                                        </p:tgtEl>
                                        <p:attrNameLst>
                                          <p:attrName>ppt_x</p:attrName>
                                        </p:attrNameLst>
                                      </p:cBhvr>
                                      <p:tavLst>
                                        <p:tav tm="0">
                                          <p:val>
                                            <p:strVal val="#ppt_x"/>
                                          </p:val>
                                        </p:tav>
                                        <p:tav tm="100000">
                                          <p:val>
                                            <p:strVal val="#ppt_x"/>
                                          </p:val>
                                        </p:tav>
                                      </p:tavLst>
                                    </p:anim>
                                    <p:anim calcmode="lin" valueType="num">
                                      <p:cBhvr>
                                        <p:cTn id="16" dur="1000" fill="hold"/>
                                        <p:tgtEl>
                                          <p:spTgt spid="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 of Semaphore for Solution</a:t>
            </a:r>
            <a:endParaRPr dirty="0"/>
          </a:p>
        </p:txBody>
      </p:sp>
      <p:sp>
        <p:nvSpPr>
          <p:cNvPr id="299" name="Google Shape;299;p16"/>
          <p:cNvSpPr txBox="1">
            <a:spLocks noGrp="1"/>
          </p:cNvSpPr>
          <p:nvPr>
            <p:ph type="body" idx="1"/>
          </p:nvPr>
        </p:nvSpPr>
        <p:spPr>
          <a:xfrm>
            <a:off x="1020537" y="1712465"/>
            <a:ext cx="7788728" cy="2541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600" dirty="0"/>
              <a:t>Solves the lost wakeup call by using two semaphore - countFill, countEmpty</a:t>
            </a:r>
            <a:endParaRPr sz="1600" dirty="0"/>
          </a:p>
          <a:p>
            <a:pPr marL="457200" lvl="0" indent="-317500" algn="l" rtl="0">
              <a:lnSpc>
                <a:spcPct val="150000"/>
              </a:lnSpc>
              <a:spcBef>
                <a:spcPts val="0"/>
              </a:spcBef>
              <a:spcAft>
                <a:spcPts val="0"/>
              </a:spcAft>
              <a:buSzPts val="1400"/>
              <a:buChar char="●"/>
            </a:pPr>
            <a:r>
              <a:rPr lang="en" sz="1600" b="1" dirty="0"/>
              <a:t>countFill</a:t>
            </a:r>
            <a:r>
              <a:rPr lang="en" sz="1600" dirty="0"/>
              <a:t>: number of available item in the buffer to be read</a:t>
            </a:r>
            <a:endParaRPr sz="1600" dirty="0"/>
          </a:p>
          <a:p>
            <a:pPr marL="457200" lvl="0" indent="-317500" algn="l" rtl="0">
              <a:lnSpc>
                <a:spcPct val="150000"/>
              </a:lnSpc>
              <a:spcBef>
                <a:spcPts val="0"/>
              </a:spcBef>
              <a:spcAft>
                <a:spcPts val="0"/>
              </a:spcAft>
              <a:buSzPts val="1400"/>
              <a:buChar char="●"/>
            </a:pPr>
            <a:r>
              <a:rPr lang="en" sz="1600" b="1" dirty="0"/>
              <a:t>countEmpty</a:t>
            </a:r>
            <a:r>
              <a:rPr lang="en" sz="1600" dirty="0"/>
              <a:t>: number of available space in the buffer to write</a:t>
            </a:r>
            <a:endParaRPr sz="1600" dirty="0"/>
          </a:p>
          <a:p>
            <a:pPr marL="457200" lvl="0" indent="-317500" algn="l" rtl="0">
              <a:lnSpc>
                <a:spcPct val="150000"/>
              </a:lnSpc>
              <a:spcBef>
                <a:spcPts val="0"/>
              </a:spcBef>
              <a:spcAft>
                <a:spcPts val="0"/>
              </a:spcAft>
              <a:buSzPts val="1400"/>
              <a:buChar char="●"/>
            </a:pPr>
            <a:r>
              <a:rPr lang="en" sz="1600" dirty="0"/>
              <a:t>If producer tries to decrement </a:t>
            </a:r>
            <a:r>
              <a:rPr lang="en" sz="1600" i="1" dirty="0"/>
              <a:t>countEmpty </a:t>
            </a:r>
            <a:r>
              <a:rPr lang="en" sz="1600" dirty="0"/>
              <a:t>when it is </a:t>
            </a:r>
            <a:r>
              <a:rPr lang="en" sz="1600" i="1" dirty="0"/>
              <a:t>0</a:t>
            </a:r>
            <a:r>
              <a:rPr lang="en" sz="1600" dirty="0"/>
              <a:t>, will be put to sleep</a:t>
            </a:r>
            <a:endParaRPr sz="1600" dirty="0"/>
          </a:p>
          <a:p>
            <a:pPr marL="457200" lvl="0" indent="-317500" algn="l" rtl="0">
              <a:lnSpc>
                <a:spcPct val="150000"/>
              </a:lnSpc>
              <a:spcBef>
                <a:spcPts val="0"/>
              </a:spcBef>
              <a:spcAft>
                <a:spcPts val="0"/>
              </a:spcAft>
              <a:buSzPts val="1400"/>
              <a:buChar char="●"/>
            </a:pPr>
            <a:r>
              <a:rPr lang="en" sz="1600" dirty="0"/>
              <a:t>When an item is consumed, </a:t>
            </a:r>
            <a:r>
              <a:rPr lang="en" sz="1600" i="1" dirty="0"/>
              <a:t>countEmpty </a:t>
            </a:r>
            <a:r>
              <a:rPr lang="en" sz="1600" dirty="0"/>
              <a:t>will be incremented and producer wakes up. </a:t>
            </a:r>
            <a:endParaRPr sz="1600" dirty="0"/>
          </a:p>
          <a:p>
            <a:pPr marL="0" lvl="0" indent="0" algn="l" rtl="0">
              <a:spcBef>
                <a:spcPts val="1600"/>
              </a:spcBef>
              <a:spcAft>
                <a:spcPts val="1600"/>
              </a:spcAft>
              <a:buNone/>
            </a:pP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Effect transition="in" filter="fade">
                                      <p:cBhvr>
                                        <p:cTn id="7" dur="1000"/>
                                        <p:tgtEl>
                                          <p:spTgt spid="299">
                                            <p:txEl>
                                              <p:pRg st="0" end="0"/>
                                            </p:txEl>
                                          </p:spTgt>
                                        </p:tgtEl>
                                      </p:cBhvr>
                                    </p:animEffect>
                                    <p:anim calcmode="lin" valueType="num">
                                      <p:cBhvr>
                                        <p:cTn id="8" dur="1000" fill="hold"/>
                                        <p:tgtEl>
                                          <p:spTgt spid="2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Effect transition="in" filter="fade">
                                      <p:cBhvr>
                                        <p:cTn id="12" dur="1000"/>
                                        <p:tgtEl>
                                          <p:spTgt spid="299">
                                            <p:txEl>
                                              <p:pRg st="1" end="1"/>
                                            </p:txEl>
                                          </p:spTgt>
                                        </p:tgtEl>
                                      </p:cBhvr>
                                    </p:animEffect>
                                    <p:anim calcmode="lin" valueType="num">
                                      <p:cBhvr>
                                        <p:cTn id="13" dur="1000" fill="hold"/>
                                        <p:tgtEl>
                                          <p:spTgt spid="29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9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9">
                                            <p:txEl>
                                              <p:pRg st="2" end="2"/>
                                            </p:txEl>
                                          </p:spTgt>
                                        </p:tgtEl>
                                        <p:attrNameLst>
                                          <p:attrName>style.visibility</p:attrName>
                                        </p:attrNameLst>
                                      </p:cBhvr>
                                      <p:to>
                                        <p:strVal val="visible"/>
                                      </p:to>
                                    </p:set>
                                    <p:animEffect transition="in" filter="fade">
                                      <p:cBhvr>
                                        <p:cTn id="17" dur="1000"/>
                                        <p:tgtEl>
                                          <p:spTgt spid="299">
                                            <p:txEl>
                                              <p:pRg st="2" end="2"/>
                                            </p:txEl>
                                          </p:spTgt>
                                        </p:tgtEl>
                                      </p:cBhvr>
                                    </p:animEffect>
                                    <p:anim calcmode="lin" valueType="num">
                                      <p:cBhvr>
                                        <p:cTn id="18" dur="1000" fill="hold"/>
                                        <p:tgtEl>
                                          <p:spTgt spid="29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99">
                                            <p:txEl>
                                              <p:pRg st="3" end="3"/>
                                            </p:txEl>
                                          </p:spTgt>
                                        </p:tgtEl>
                                        <p:attrNameLst>
                                          <p:attrName>style.visibility</p:attrName>
                                        </p:attrNameLst>
                                      </p:cBhvr>
                                      <p:to>
                                        <p:strVal val="visible"/>
                                      </p:to>
                                    </p:set>
                                    <p:animEffect transition="in" filter="fade">
                                      <p:cBhvr>
                                        <p:cTn id="24" dur="1000"/>
                                        <p:tgtEl>
                                          <p:spTgt spid="299">
                                            <p:txEl>
                                              <p:pRg st="3" end="3"/>
                                            </p:txEl>
                                          </p:spTgt>
                                        </p:tgtEl>
                                      </p:cBhvr>
                                    </p:animEffect>
                                    <p:anim calcmode="lin" valueType="num">
                                      <p:cBhvr>
                                        <p:cTn id="25" dur="1000" fill="hold"/>
                                        <p:tgtEl>
                                          <p:spTgt spid="29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9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99">
                                            <p:txEl>
                                              <p:pRg st="4" end="4"/>
                                            </p:txEl>
                                          </p:spTgt>
                                        </p:tgtEl>
                                        <p:attrNameLst>
                                          <p:attrName>style.visibility</p:attrName>
                                        </p:attrNameLst>
                                      </p:cBhvr>
                                      <p:to>
                                        <p:strVal val="visible"/>
                                      </p:to>
                                    </p:set>
                                    <p:animEffect transition="in" filter="fade">
                                      <p:cBhvr>
                                        <p:cTn id="29" dur="1000"/>
                                        <p:tgtEl>
                                          <p:spTgt spid="299">
                                            <p:txEl>
                                              <p:pRg st="4" end="4"/>
                                            </p:txEl>
                                          </p:spTgt>
                                        </p:tgtEl>
                                      </p:cBhvr>
                                    </p:animEffect>
                                    <p:anim calcmode="lin" valueType="num">
                                      <p:cBhvr>
                                        <p:cTn id="30" dur="1000" fill="hold"/>
                                        <p:tgtEl>
                                          <p:spTgt spid="29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9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Semaphore for multiple producer consumer</a:t>
            </a:r>
            <a:endParaRPr/>
          </a:p>
        </p:txBody>
      </p:sp>
      <p:sp>
        <p:nvSpPr>
          <p:cNvPr id="305" name="Google Shape;305;p17"/>
          <p:cNvSpPr txBox="1">
            <a:spLocks noGrp="1"/>
          </p:cNvSpPr>
          <p:nvPr>
            <p:ph type="body" idx="1"/>
          </p:nvPr>
        </p:nvSpPr>
        <p:spPr>
          <a:xfrm>
            <a:off x="1303800" y="1806100"/>
            <a:ext cx="7030500" cy="8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t>semaphore </a:t>
            </a:r>
            <a:r>
              <a:rPr lang="en" sz="1200" b="1" dirty="0"/>
              <a:t>mutex </a:t>
            </a:r>
            <a:r>
              <a:rPr lang="en" sz="1200" dirty="0"/>
              <a:t>= 1;</a:t>
            </a:r>
            <a:endParaRPr sz="1200" dirty="0"/>
          </a:p>
          <a:p>
            <a:pPr marL="0" lvl="0" indent="0" algn="l" rtl="0">
              <a:lnSpc>
                <a:spcPct val="100000"/>
              </a:lnSpc>
              <a:spcBef>
                <a:spcPts val="600"/>
              </a:spcBef>
              <a:spcAft>
                <a:spcPts val="0"/>
              </a:spcAft>
              <a:buNone/>
            </a:pPr>
            <a:r>
              <a:rPr lang="en" sz="1200" dirty="0"/>
              <a:t>semaphore </a:t>
            </a:r>
            <a:r>
              <a:rPr lang="en" sz="1200" b="1" dirty="0"/>
              <a:t>countFull </a:t>
            </a:r>
            <a:r>
              <a:rPr lang="en" sz="1200" dirty="0"/>
              <a:t>= 0;</a:t>
            </a:r>
            <a:endParaRPr sz="1200" dirty="0"/>
          </a:p>
          <a:p>
            <a:pPr marL="0" lvl="0" indent="0" algn="l" rtl="0">
              <a:lnSpc>
                <a:spcPct val="100000"/>
              </a:lnSpc>
              <a:spcBef>
                <a:spcPts val="600"/>
              </a:spcBef>
              <a:spcAft>
                <a:spcPts val="0"/>
              </a:spcAft>
              <a:buNone/>
            </a:pPr>
            <a:r>
              <a:rPr lang="en" sz="1200" dirty="0"/>
              <a:t>semaphore </a:t>
            </a:r>
            <a:r>
              <a:rPr lang="en" sz="1200" b="1" dirty="0"/>
              <a:t>countEmpty </a:t>
            </a:r>
            <a:r>
              <a:rPr lang="en" sz="1200" dirty="0"/>
              <a:t>= BUFFER_SIZE;</a:t>
            </a:r>
            <a:endParaRPr sz="1200" dirty="0"/>
          </a:p>
          <a:p>
            <a:pPr marL="0" lvl="0" indent="0" algn="l" rtl="0">
              <a:spcBef>
                <a:spcPts val="600"/>
              </a:spcBef>
              <a:spcAft>
                <a:spcPts val="1600"/>
              </a:spcAft>
              <a:buNone/>
            </a:pPr>
            <a:endParaRPr sz="1200" dirty="0"/>
          </a:p>
        </p:txBody>
      </p:sp>
      <p:sp>
        <p:nvSpPr>
          <p:cNvPr id="306" name="Google Shape;306;p17"/>
          <p:cNvSpPr txBox="1"/>
          <p:nvPr/>
        </p:nvSpPr>
        <p:spPr>
          <a:xfrm>
            <a:off x="1303800" y="2785350"/>
            <a:ext cx="3235200" cy="195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ourier New"/>
                <a:ea typeface="Courier New"/>
                <a:cs typeface="Courier New"/>
                <a:sym typeface="Courier New"/>
              </a:rPr>
              <a:t>procedure </a:t>
            </a:r>
            <a:r>
              <a:rPr lang="en" sz="1200" b="1" dirty="0">
                <a:solidFill>
                  <a:srgbClr val="980000"/>
                </a:solidFill>
                <a:latin typeface="Courier New"/>
                <a:ea typeface="Courier New"/>
                <a:cs typeface="Courier New"/>
                <a:sym typeface="Courier New"/>
              </a:rPr>
              <a:t>producer</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smtClean="0">
                <a:latin typeface="Courier New"/>
                <a:ea typeface="Courier New"/>
                <a:cs typeface="Courier New"/>
                <a:sym typeface="Courier New"/>
              </a:rPr>
              <a:t>    while(true</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item </a:t>
            </a:r>
            <a:r>
              <a:rPr lang="en" sz="1200" dirty="0">
                <a:latin typeface="Courier New"/>
                <a:ea typeface="Courier New"/>
                <a:cs typeface="Courier New"/>
                <a:sym typeface="Courier New"/>
              </a:rPr>
              <a:t>= producedItem();</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wait(countEmpty);</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wait(mutex</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putIntoBuffer(item);</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signal(mutex);</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signal(countFull);</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smtClean="0">
                <a:latin typeface="Courier New"/>
                <a:ea typeface="Courier New"/>
                <a:cs typeface="Courier New"/>
                <a:sym typeface="Courier New"/>
              </a:rPr>
              <a:t>    }</a:t>
            </a:r>
            <a:endParaRPr sz="1200" dirty="0">
              <a:latin typeface="Courier New"/>
              <a:ea typeface="Courier New"/>
              <a:cs typeface="Courier New"/>
              <a:sym typeface="Courier New"/>
            </a:endParaRPr>
          </a:p>
        </p:txBody>
      </p:sp>
      <p:sp>
        <p:nvSpPr>
          <p:cNvPr id="307" name="Google Shape;307;p17"/>
          <p:cNvSpPr txBox="1"/>
          <p:nvPr/>
        </p:nvSpPr>
        <p:spPr>
          <a:xfrm>
            <a:off x="4655325" y="2785350"/>
            <a:ext cx="3603300" cy="195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Courier New"/>
                <a:ea typeface="Courier New"/>
                <a:cs typeface="Courier New"/>
                <a:sym typeface="Courier New"/>
              </a:rPr>
              <a:t>procedure </a:t>
            </a:r>
            <a:r>
              <a:rPr lang="en" sz="1200" b="1" dirty="0">
                <a:solidFill>
                  <a:srgbClr val="980000"/>
                </a:solidFill>
                <a:latin typeface="Courier New"/>
                <a:ea typeface="Courier New"/>
                <a:cs typeface="Courier New"/>
                <a:sym typeface="Courier New"/>
              </a:rPr>
              <a:t>consumer</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smtClean="0">
                <a:latin typeface="Courier New"/>
                <a:ea typeface="Courier New"/>
                <a:cs typeface="Courier New"/>
                <a:sym typeface="Courier New"/>
              </a:rPr>
              <a:t>    while(true</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wait(countFull</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wait(mutex</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item </a:t>
            </a:r>
            <a:r>
              <a:rPr lang="en" sz="1200" dirty="0">
                <a:latin typeface="Courier New"/>
                <a:ea typeface="Courier New"/>
                <a:cs typeface="Courier New"/>
                <a:sym typeface="Courier New"/>
              </a:rPr>
              <a:t>= removeFromBuffer();</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r>
              <a:rPr lang="en" sz="1200" dirty="0" smtClean="0">
                <a:latin typeface="Courier New"/>
                <a:ea typeface="Courier New"/>
                <a:cs typeface="Courier New"/>
                <a:sym typeface="Courier New"/>
              </a:rPr>
              <a:t>signal(mutex</a:t>
            </a:r>
            <a:r>
              <a:rPr lang="en" sz="1200" dirty="0">
                <a:latin typeface="Courier New"/>
                <a:ea typeface="Courier New"/>
                <a:cs typeface="Courier New"/>
                <a:sym typeface="Courier New"/>
              </a:rPr>
              <a:t>);</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signal(countEmpty);</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consumeItem(item); </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a:latin typeface="Courier New"/>
                <a:ea typeface="Courier New"/>
                <a:cs typeface="Courier New"/>
                <a:sym typeface="Courier New"/>
              </a:rPr>
              <a:t>	}</a:t>
            </a:r>
            <a:endParaRPr sz="1200" dirty="0">
              <a:latin typeface="Courier New"/>
              <a:ea typeface="Courier New"/>
              <a:cs typeface="Courier New"/>
              <a:sym typeface="Courier New"/>
            </a:endParaRPr>
          </a:p>
          <a:p>
            <a:pPr marL="0" lvl="0" indent="0" algn="l" rtl="0">
              <a:spcBef>
                <a:spcPts val="0"/>
              </a:spcBef>
              <a:spcAft>
                <a:spcPts val="0"/>
              </a:spcAft>
              <a:buNone/>
            </a:pPr>
            <a:r>
              <a:rPr lang="en" sz="1200" dirty="0" smtClean="0">
                <a:latin typeface="Courier New"/>
                <a:ea typeface="Courier New"/>
                <a:cs typeface="Courier New"/>
                <a:sym typeface="Courier New"/>
              </a:rPr>
              <a:t>    }</a:t>
            </a:r>
            <a:endParaRPr sz="1200" dirty="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Reader - Writer Problem </a:t>
            </a:r>
            <a:endParaRPr/>
          </a:p>
        </p:txBody>
      </p:sp>
      <p:sp>
        <p:nvSpPr>
          <p:cNvPr id="313" name="Google Shape;313;p18"/>
          <p:cNvSpPr txBox="1">
            <a:spLocks noGrp="1"/>
          </p:cNvSpPr>
          <p:nvPr>
            <p:ph type="body" idx="1"/>
          </p:nvPr>
        </p:nvSpPr>
        <p:spPr>
          <a:xfrm>
            <a:off x="1303800" y="1714125"/>
            <a:ext cx="7030500" cy="254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Data is shared among number of processes</a:t>
            </a:r>
            <a:endParaRPr sz="1800" dirty="0"/>
          </a:p>
          <a:p>
            <a:pPr marL="457200" lvl="0" indent="-342900" algn="l" rtl="0">
              <a:spcBef>
                <a:spcPts val="0"/>
              </a:spcBef>
              <a:spcAft>
                <a:spcPts val="0"/>
              </a:spcAft>
              <a:buSzPts val="1800"/>
              <a:buChar char="●"/>
            </a:pPr>
            <a:r>
              <a:rPr lang="en" sz="1800" dirty="0"/>
              <a:t>Any number of readers may simultaneously read the data</a:t>
            </a:r>
            <a:endParaRPr sz="1800" dirty="0"/>
          </a:p>
          <a:p>
            <a:pPr marL="457200" lvl="0" indent="-342900" algn="l" rtl="0">
              <a:spcBef>
                <a:spcPts val="0"/>
              </a:spcBef>
              <a:spcAft>
                <a:spcPts val="0"/>
              </a:spcAft>
              <a:buSzPts val="1800"/>
              <a:buChar char="●"/>
            </a:pPr>
            <a:r>
              <a:rPr lang="en" sz="1800" dirty="0"/>
              <a:t>Only one writer can write to the </a:t>
            </a:r>
            <a:r>
              <a:rPr lang="en" sz="1800" dirty="0" smtClean="0"/>
              <a:t>data at a certain time</a:t>
            </a:r>
            <a:endParaRPr sz="1800" dirty="0"/>
          </a:p>
          <a:p>
            <a:pPr marL="457200" lvl="0" indent="-342900" algn="l" rtl="0">
              <a:spcBef>
                <a:spcPts val="0"/>
              </a:spcBef>
              <a:spcAft>
                <a:spcPts val="0"/>
              </a:spcAft>
              <a:buSzPts val="1800"/>
              <a:buChar char="●"/>
            </a:pPr>
            <a:r>
              <a:rPr lang="en" sz="1800" dirty="0"/>
              <a:t>If a writer is writing, no reader can read</a:t>
            </a:r>
            <a:endParaRPr sz="1800" dirty="0"/>
          </a:p>
          <a:p>
            <a:pPr marL="457200" lvl="0" indent="-342900" algn="l" rtl="0">
              <a:spcBef>
                <a:spcPts val="0"/>
              </a:spcBef>
              <a:spcAft>
                <a:spcPts val="0"/>
              </a:spcAft>
              <a:buSzPts val="1800"/>
              <a:buChar char="●"/>
            </a:pPr>
            <a:r>
              <a:rPr lang="en" sz="1800" dirty="0"/>
              <a:t>If at least one reader is reading, no writer can </a:t>
            </a:r>
            <a:r>
              <a:rPr lang="en" sz="1800" dirty="0" smtClean="0"/>
              <a:t>start writing</a:t>
            </a:r>
            <a:endParaRPr sz="1800" dirty="0"/>
          </a:p>
          <a:p>
            <a:pPr marL="457200" lvl="0" indent="-342900" algn="l" rtl="0">
              <a:spcBef>
                <a:spcPts val="0"/>
              </a:spcBef>
              <a:spcAft>
                <a:spcPts val="0"/>
              </a:spcAft>
              <a:buSzPts val="1800"/>
              <a:buChar char="●"/>
            </a:pPr>
            <a:r>
              <a:rPr lang="en" sz="1800" dirty="0"/>
              <a:t>Readers only read, Writers only write</a:t>
            </a:r>
            <a:endParaRPr sz="1800"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Variation</a:t>
            </a:r>
            <a:endParaRPr/>
          </a:p>
        </p:txBody>
      </p:sp>
      <p:sp>
        <p:nvSpPr>
          <p:cNvPr id="319" name="Google Shape;319;p19"/>
          <p:cNvSpPr txBox="1">
            <a:spLocks noGrp="1"/>
          </p:cNvSpPr>
          <p:nvPr>
            <p:ph type="body" idx="1"/>
          </p:nvPr>
        </p:nvSpPr>
        <p:spPr>
          <a:xfrm>
            <a:off x="1116020" y="1369564"/>
            <a:ext cx="7350343" cy="3316735"/>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b="1" dirty="0"/>
              <a:t>First reader-writer problem:</a:t>
            </a:r>
            <a:r>
              <a:rPr lang="en" sz="1800" dirty="0"/>
              <a:t> No reader will be kept waiting, unless a writer has got the permission to use the data, i.e., no reader should wait for other reader to finish</a:t>
            </a:r>
            <a:endParaRPr sz="1800" dirty="0"/>
          </a:p>
          <a:p>
            <a:pPr marL="457200" lvl="0" indent="-317500" algn="just" rtl="0">
              <a:spcBef>
                <a:spcPts val="0"/>
              </a:spcBef>
              <a:spcAft>
                <a:spcPts val="0"/>
              </a:spcAft>
              <a:buSzPts val="1400"/>
              <a:buChar char="●"/>
            </a:pPr>
            <a:r>
              <a:rPr lang="en" sz="1800" b="1" dirty="0"/>
              <a:t>Second reader-writer problem:</a:t>
            </a:r>
            <a:r>
              <a:rPr lang="en" sz="1800" dirty="0"/>
              <a:t> Once a writer is ready, the writer performs as soon as possible, i.e. no new readers can start reading</a:t>
            </a:r>
            <a:r>
              <a:rPr lang="en" sz="1800" dirty="0" smtClean="0"/>
              <a:t>.</a:t>
            </a:r>
          </a:p>
          <a:p>
            <a:pPr marL="457200" lvl="0" indent="-317500" algn="just" rtl="0">
              <a:spcBef>
                <a:spcPts val="0"/>
              </a:spcBef>
              <a:spcAft>
                <a:spcPts val="0"/>
              </a:spcAft>
              <a:buSzPts val="1400"/>
              <a:buChar char="●"/>
            </a:pPr>
            <a:endParaRPr sz="1800" dirty="0"/>
          </a:p>
          <a:p>
            <a:pPr marL="457200" lvl="0" indent="-317500" algn="just" rtl="0">
              <a:spcBef>
                <a:spcPts val="0"/>
              </a:spcBef>
              <a:spcAft>
                <a:spcPts val="0"/>
              </a:spcAft>
              <a:buSzPts val="1400"/>
              <a:buChar char="●"/>
            </a:pPr>
            <a:r>
              <a:rPr lang="en" sz="1800" dirty="0"/>
              <a:t>Solution to either problem may create starvation. </a:t>
            </a:r>
            <a:endParaRPr sz="1800" dirty="0"/>
          </a:p>
          <a:p>
            <a:pPr marL="914400" lvl="1" indent="-317500" algn="just" rtl="0">
              <a:spcBef>
                <a:spcPts val="0"/>
              </a:spcBef>
              <a:spcAft>
                <a:spcPts val="0"/>
              </a:spcAft>
              <a:buSzPts val="1400"/>
              <a:buChar char="○"/>
            </a:pPr>
            <a:r>
              <a:rPr lang="en" sz="1800" dirty="0"/>
              <a:t>First case: writer may starve</a:t>
            </a:r>
            <a:endParaRPr sz="1800" dirty="0"/>
          </a:p>
          <a:p>
            <a:pPr marL="914400" lvl="1" indent="-317500" algn="just" rtl="0">
              <a:spcBef>
                <a:spcPts val="0"/>
              </a:spcBef>
              <a:spcAft>
                <a:spcPts val="0"/>
              </a:spcAft>
              <a:buSzPts val="1400"/>
              <a:buChar char="○"/>
            </a:pPr>
            <a:r>
              <a:rPr lang="en" sz="1800" dirty="0"/>
              <a:t>Second case: reader may starve</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9">
                                            <p:txEl>
                                              <p:pRg st="3" end="3"/>
                                            </p:txEl>
                                          </p:spTgt>
                                        </p:tgtEl>
                                        <p:attrNameLst>
                                          <p:attrName>style.visibility</p:attrName>
                                        </p:attrNameLst>
                                      </p:cBhvr>
                                      <p:to>
                                        <p:strVal val="visible"/>
                                      </p:to>
                                    </p:set>
                                    <p:animEffect transition="in" filter="fade">
                                      <p:cBhvr>
                                        <p:cTn id="7" dur="1000"/>
                                        <p:tgtEl>
                                          <p:spTgt spid="319">
                                            <p:txEl>
                                              <p:pRg st="3" end="3"/>
                                            </p:txEl>
                                          </p:spTgt>
                                        </p:tgtEl>
                                      </p:cBhvr>
                                    </p:animEffect>
                                    <p:anim calcmode="lin" valueType="num">
                                      <p:cBhvr>
                                        <p:cTn id="8" dur="1000" fill="hold"/>
                                        <p:tgtEl>
                                          <p:spTgt spid="31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19">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9">
                                            <p:txEl>
                                              <p:pRg st="4" end="4"/>
                                            </p:txEl>
                                          </p:spTgt>
                                        </p:tgtEl>
                                        <p:attrNameLst>
                                          <p:attrName>style.visibility</p:attrName>
                                        </p:attrNameLst>
                                      </p:cBhvr>
                                      <p:to>
                                        <p:strVal val="visible"/>
                                      </p:to>
                                    </p:set>
                                    <p:animEffect transition="in" filter="fade">
                                      <p:cBhvr>
                                        <p:cTn id="12" dur="1000"/>
                                        <p:tgtEl>
                                          <p:spTgt spid="319">
                                            <p:txEl>
                                              <p:pRg st="4" end="4"/>
                                            </p:txEl>
                                          </p:spTgt>
                                        </p:tgtEl>
                                      </p:cBhvr>
                                    </p:animEffect>
                                    <p:anim calcmode="lin" valueType="num">
                                      <p:cBhvr>
                                        <p:cTn id="13" dur="1000" fill="hold"/>
                                        <p:tgtEl>
                                          <p:spTgt spid="319">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19">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9">
                                            <p:txEl>
                                              <p:pRg st="5" end="5"/>
                                            </p:txEl>
                                          </p:spTgt>
                                        </p:tgtEl>
                                        <p:attrNameLst>
                                          <p:attrName>style.visibility</p:attrName>
                                        </p:attrNameLst>
                                      </p:cBhvr>
                                      <p:to>
                                        <p:strVal val="visible"/>
                                      </p:to>
                                    </p:set>
                                    <p:animEffect transition="in" filter="fade">
                                      <p:cBhvr>
                                        <p:cTn id="17" dur="1000"/>
                                        <p:tgtEl>
                                          <p:spTgt spid="319">
                                            <p:txEl>
                                              <p:pRg st="5" end="5"/>
                                            </p:txEl>
                                          </p:spTgt>
                                        </p:tgtEl>
                                      </p:cBhvr>
                                    </p:animEffect>
                                    <p:anim calcmode="lin" valueType="num">
                                      <p:cBhvr>
                                        <p:cTn id="18" dur="1000" fill="hold"/>
                                        <p:tgtEl>
                                          <p:spTgt spid="319">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1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to First Variation (1)	</a:t>
            </a:r>
            <a:endParaRPr/>
          </a:p>
        </p:txBody>
      </p:sp>
      <p:sp>
        <p:nvSpPr>
          <p:cNvPr id="325" name="Google Shape;325;p20"/>
          <p:cNvSpPr txBox="1">
            <a:spLocks noGrp="1"/>
          </p:cNvSpPr>
          <p:nvPr>
            <p:ph type="body" idx="1"/>
          </p:nvPr>
        </p:nvSpPr>
        <p:spPr>
          <a:xfrm>
            <a:off x="1222157" y="1328741"/>
            <a:ext cx="7030500" cy="304731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dirty="0"/>
              <a:t>Reader process has the following data structures - </a:t>
            </a:r>
            <a:endParaRPr sz="1600" dirty="0"/>
          </a:p>
          <a:p>
            <a:pPr marL="0" lvl="0" indent="0" algn="l" rtl="0">
              <a:lnSpc>
                <a:spcPct val="100000"/>
              </a:lnSpc>
              <a:spcBef>
                <a:spcPts val="1600"/>
              </a:spcBef>
              <a:spcAft>
                <a:spcPts val="0"/>
              </a:spcAft>
              <a:buNone/>
            </a:pPr>
            <a:r>
              <a:rPr lang="en" sz="1600" dirty="0"/>
              <a:t> </a:t>
            </a:r>
            <a:r>
              <a:rPr lang="en" sz="1600" dirty="0" smtClean="0"/>
              <a:t>       </a:t>
            </a:r>
            <a:r>
              <a:rPr lang="en" sz="1600" dirty="0" smtClean="0"/>
              <a:t> </a:t>
            </a:r>
            <a:r>
              <a:rPr lang="en" sz="1600" dirty="0" smtClean="0">
                <a:latin typeface="Courier New" pitchFamily="49" charset="0"/>
                <a:cs typeface="Courier New" pitchFamily="49" charset="0"/>
              </a:rPr>
              <a:t>semaphore </a:t>
            </a:r>
            <a:r>
              <a:rPr lang="en" sz="1600" dirty="0">
                <a:latin typeface="Courier New" pitchFamily="49" charset="0"/>
                <a:cs typeface="Courier New" pitchFamily="49" charset="0"/>
              </a:rPr>
              <a:t>rw_mutex = 1;</a:t>
            </a:r>
            <a:endParaRPr sz="1600" dirty="0">
              <a:latin typeface="Courier New" pitchFamily="49" charset="0"/>
              <a:cs typeface="Courier New" pitchFamily="49" charset="0"/>
            </a:endParaRPr>
          </a:p>
          <a:p>
            <a:pPr marL="0" lvl="0" indent="457200" algn="l" rtl="0">
              <a:lnSpc>
                <a:spcPct val="100000"/>
              </a:lnSpc>
              <a:spcBef>
                <a:spcPts val="600"/>
              </a:spcBef>
              <a:spcAft>
                <a:spcPts val="0"/>
              </a:spcAft>
              <a:buNone/>
            </a:pPr>
            <a:r>
              <a:rPr lang="en" sz="1600" dirty="0">
                <a:latin typeface="Courier New" pitchFamily="49" charset="0"/>
                <a:cs typeface="Courier New" pitchFamily="49" charset="0"/>
              </a:rPr>
              <a:t>semaphore mutex = 1;</a:t>
            </a:r>
            <a:endParaRPr sz="1600" dirty="0">
              <a:latin typeface="Courier New" pitchFamily="49" charset="0"/>
              <a:cs typeface="Courier New" pitchFamily="49" charset="0"/>
            </a:endParaRPr>
          </a:p>
          <a:p>
            <a:pPr marL="0" lvl="0" indent="457200" algn="l" rtl="0">
              <a:lnSpc>
                <a:spcPct val="100000"/>
              </a:lnSpc>
              <a:spcBef>
                <a:spcPts val="600"/>
              </a:spcBef>
              <a:spcAft>
                <a:spcPts val="0"/>
              </a:spcAft>
              <a:buNone/>
            </a:pPr>
            <a:r>
              <a:rPr lang="en" sz="1600" dirty="0">
                <a:latin typeface="Courier New" pitchFamily="49" charset="0"/>
                <a:cs typeface="Courier New" pitchFamily="49" charset="0"/>
              </a:rPr>
              <a:t>int read count = 0;</a:t>
            </a:r>
            <a:endParaRPr sz="1600" dirty="0">
              <a:latin typeface="Courier New" pitchFamily="49" charset="0"/>
              <a:cs typeface="Courier New" pitchFamily="49" charset="0"/>
            </a:endParaRPr>
          </a:p>
          <a:p>
            <a:pPr marL="457200" lvl="0" indent="-311150" algn="l" rtl="0">
              <a:lnSpc>
                <a:spcPct val="150000"/>
              </a:lnSpc>
              <a:spcBef>
                <a:spcPts val="600"/>
              </a:spcBef>
              <a:spcAft>
                <a:spcPts val="0"/>
              </a:spcAft>
              <a:buSzPts val="1300"/>
              <a:buChar char="●"/>
            </a:pPr>
            <a:r>
              <a:rPr lang="en" sz="1600" b="1" dirty="0"/>
              <a:t>rw_mutex</a:t>
            </a:r>
            <a:r>
              <a:rPr lang="en" sz="1600" dirty="0"/>
              <a:t>: common to both reader and writer, functions as mutual exclusion semaphore for writer</a:t>
            </a:r>
            <a:endParaRPr sz="1600" dirty="0"/>
          </a:p>
          <a:p>
            <a:pPr marL="457200" lvl="0" indent="-311150" algn="l" rtl="0">
              <a:lnSpc>
                <a:spcPct val="150000"/>
              </a:lnSpc>
              <a:spcBef>
                <a:spcPts val="0"/>
              </a:spcBef>
              <a:spcAft>
                <a:spcPts val="0"/>
              </a:spcAft>
              <a:buSzPts val="1300"/>
              <a:buChar char="●"/>
            </a:pPr>
            <a:r>
              <a:rPr lang="en" sz="1600" b="1" dirty="0"/>
              <a:t>mutex</a:t>
            </a:r>
            <a:r>
              <a:rPr lang="en" sz="1600" dirty="0"/>
              <a:t>: ensures mutual exclusion when read_count is updated</a:t>
            </a:r>
            <a:endParaRPr sz="1600" dirty="0"/>
          </a:p>
          <a:p>
            <a:pPr marL="457200" lvl="0" indent="-311150" algn="l" rtl="0">
              <a:lnSpc>
                <a:spcPct val="150000"/>
              </a:lnSpc>
              <a:spcBef>
                <a:spcPts val="0"/>
              </a:spcBef>
              <a:spcAft>
                <a:spcPts val="0"/>
              </a:spcAft>
              <a:buSzPts val="1300"/>
              <a:buChar char="●"/>
            </a:pPr>
            <a:r>
              <a:rPr lang="en" sz="1600" b="1" dirty="0"/>
              <a:t>read_count</a:t>
            </a:r>
            <a:r>
              <a:rPr lang="en" sz="1600" dirty="0"/>
              <a:t>: keeps track of how many processes are reading the object</a:t>
            </a:r>
            <a:endParaRPr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to First Variation (2)	</a:t>
            </a:r>
            <a:endParaRPr/>
          </a:p>
        </p:txBody>
      </p:sp>
      <p:sp>
        <p:nvSpPr>
          <p:cNvPr id="331" name="Google Shape;331;p21"/>
          <p:cNvSpPr txBox="1">
            <a:spLocks noGrp="1"/>
          </p:cNvSpPr>
          <p:nvPr>
            <p:ph type="body" idx="1"/>
          </p:nvPr>
        </p:nvSpPr>
        <p:spPr>
          <a:xfrm>
            <a:off x="1287472" y="1274316"/>
            <a:ext cx="7030500" cy="36242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writer </a:t>
            </a:r>
            <a:r>
              <a:rPr lang="en" sz="1400" dirty="0"/>
              <a:t>process has the following code skeleton - </a:t>
            </a:r>
            <a:endParaRPr sz="1400" dirty="0"/>
          </a:p>
          <a:p>
            <a:pPr marL="1828800" lvl="0" indent="0" algn="l" rtl="0">
              <a:lnSpc>
                <a:spcPct val="114000"/>
              </a:lnSpc>
              <a:spcBef>
                <a:spcPts val="1600"/>
              </a:spcBef>
              <a:spcAft>
                <a:spcPts val="0"/>
              </a:spcAft>
              <a:buNone/>
            </a:pPr>
            <a:r>
              <a:rPr lang="en" sz="1400" dirty="0"/>
              <a:t>	</a:t>
            </a:r>
            <a:r>
              <a:rPr lang="en" sz="1400" dirty="0">
                <a:latin typeface="Courier New"/>
                <a:ea typeface="Courier New"/>
                <a:cs typeface="Courier New"/>
                <a:sym typeface="Courier New"/>
              </a:rPr>
              <a:t>do{ </a:t>
            </a:r>
            <a:endParaRPr sz="1400" dirty="0">
              <a:latin typeface="Courier New"/>
              <a:ea typeface="Courier New"/>
              <a:cs typeface="Courier New"/>
              <a:sym typeface="Courier New"/>
            </a:endParaRPr>
          </a:p>
          <a:p>
            <a:pPr marL="1828800" lvl="0" indent="0" algn="l" rtl="0">
              <a:lnSpc>
                <a:spcPct val="114000"/>
              </a:lnSpc>
              <a:spcBef>
                <a:spcPts val="0"/>
              </a:spcBef>
              <a:spcAft>
                <a:spcPts val="0"/>
              </a:spcAft>
              <a:buNone/>
            </a:pPr>
            <a:r>
              <a:rPr lang="en" sz="1400" dirty="0">
                <a:latin typeface="Courier New"/>
                <a:ea typeface="Courier New"/>
                <a:cs typeface="Courier New"/>
                <a:sym typeface="Courier New"/>
              </a:rPr>
              <a:t>		wait(rw_mutex);</a:t>
            </a:r>
            <a:endParaRPr sz="1400" dirty="0">
              <a:latin typeface="Courier New"/>
              <a:ea typeface="Courier New"/>
              <a:cs typeface="Courier New"/>
              <a:sym typeface="Courier New"/>
            </a:endParaRPr>
          </a:p>
          <a:p>
            <a:pPr marL="1828800" lvl="0" indent="0" algn="l" rtl="0">
              <a:lnSpc>
                <a:spcPct val="114000"/>
              </a:lnSpc>
              <a:spcBef>
                <a:spcPts val="0"/>
              </a:spcBef>
              <a:spcAft>
                <a:spcPts val="0"/>
              </a:spcAft>
              <a:buNone/>
            </a:pPr>
            <a:r>
              <a:rPr lang="en" sz="1400" dirty="0">
                <a:latin typeface="Courier New"/>
                <a:ea typeface="Courier New"/>
                <a:cs typeface="Courier New"/>
                <a:sym typeface="Courier New"/>
              </a:rPr>
              <a:t>		/* writing is performed */</a:t>
            </a:r>
            <a:endParaRPr sz="1400" dirty="0">
              <a:latin typeface="Courier New"/>
              <a:ea typeface="Courier New"/>
              <a:cs typeface="Courier New"/>
              <a:sym typeface="Courier New"/>
            </a:endParaRPr>
          </a:p>
          <a:p>
            <a:pPr marL="1828800" lvl="0" indent="0" algn="l" rtl="0">
              <a:lnSpc>
                <a:spcPct val="114000"/>
              </a:lnSpc>
              <a:spcBef>
                <a:spcPts val="0"/>
              </a:spcBef>
              <a:spcAft>
                <a:spcPts val="0"/>
              </a:spcAft>
              <a:buNone/>
            </a:pPr>
            <a:r>
              <a:rPr lang="en" sz="1400" dirty="0">
                <a:latin typeface="Courier New"/>
                <a:ea typeface="Courier New"/>
                <a:cs typeface="Courier New"/>
                <a:sym typeface="Courier New"/>
              </a:rPr>
              <a:t>		signal(rw_mutex);</a:t>
            </a:r>
            <a:endParaRPr sz="1400" dirty="0">
              <a:latin typeface="Courier New"/>
              <a:ea typeface="Courier New"/>
              <a:cs typeface="Courier New"/>
              <a:sym typeface="Courier New"/>
            </a:endParaRPr>
          </a:p>
          <a:p>
            <a:pPr marL="1828800" lvl="0" indent="0" algn="l" rtl="0">
              <a:lnSpc>
                <a:spcPct val="114000"/>
              </a:lnSpc>
              <a:spcBef>
                <a:spcPts val="0"/>
              </a:spcBef>
              <a:spcAft>
                <a:spcPts val="0"/>
              </a:spcAft>
              <a:buNone/>
            </a:pPr>
            <a:r>
              <a:rPr lang="en" sz="1400" dirty="0">
                <a:latin typeface="Courier New"/>
                <a:ea typeface="Courier New"/>
                <a:cs typeface="Courier New"/>
                <a:sym typeface="Courier New"/>
              </a:rPr>
              <a:t>	} while(true); </a:t>
            </a:r>
            <a:endParaRPr sz="1400" dirty="0">
              <a:latin typeface="Courier New"/>
              <a:ea typeface="Courier New"/>
              <a:cs typeface="Courier New"/>
              <a:sym typeface="Courier New"/>
            </a:endParaRPr>
          </a:p>
          <a:p>
            <a:pPr marL="0" lvl="0" indent="0" algn="l" rtl="0">
              <a:lnSpc>
                <a:spcPct val="114000"/>
              </a:lnSpc>
              <a:spcBef>
                <a:spcPts val="0"/>
              </a:spcBef>
              <a:spcAft>
                <a:spcPts val="0"/>
              </a:spcAft>
              <a:buNone/>
            </a:pPr>
            <a:endParaRPr sz="1400" dirty="0"/>
          </a:p>
          <a:p>
            <a:pPr marL="457200" lvl="0" indent="-317500" algn="l" rtl="0">
              <a:lnSpc>
                <a:spcPct val="150000"/>
              </a:lnSpc>
              <a:spcBef>
                <a:spcPts val="0"/>
              </a:spcBef>
              <a:spcAft>
                <a:spcPts val="0"/>
              </a:spcAft>
              <a:buSzPts val="1400"/>
              <a:buChar char="●"/>
            </a:pPr>
            <a:r>
              <a:rPr lang="en" sz="1400" dirty="0"/>
              <a:t>If a writer is in the critical section and n readers are waiting</a:t>
            </a:r>
            <a:endParaRPr sz="1400" dirty="0"/>
          </a:p>
          <a:p>
            <a:pPr marL="914400" lvl="1" indent="-317500" algn="l" rtl="0">
              <a:lnSpc>
                <a:spcPct val="150000"/>
              </a:lnSpc>
              <a:spcBef>
                <a:spcPts val="0"/>
              </a:spcBef>
              <a:spcAft>
                <a:spcPts val="0"/>
              </a:spcAft>
              <a:buSzPts val="1400"/>
              <a:buChar char="○"/>
            </a:pPr>
            <a:r>
              <a:rPr lang="en" sz="1400" dirty="0"/>
              <a:t>One reader is queued on rw_mutex</a:t>
            </a:r>
            <a:endParaRPr sz="1400" dirty="0"/>
          </a:p>
          <a:p>
            <a:pPr marL="914400" lvl="1" indent="-317500" algn="l" rtl="0">
              <a:lnSpc>
                <a:spcPct val="150000"/>
              </a:lnSpc>
              <a:spcBef>
                <a:spcPts val="0"/>
              </a:spcBef>
              <a:spcAft>
                <a:spcPts val="0"/>
              </a:spcAft>
              <a:buSzPts val="1400"/>
              <a:buChar char="○"/>
            </a:pPr>
            <a:r>
              <a:rPr lang="en" sz="1400" dirty="0"/>
              <a:t>Other n-1 readers are queued on mutex</a:t>
            </a:r>
            <a:endParaRPr sz="1400" dirty="0"/>
          </a:p>
          <a:p>
            <a:pPr marL="457200" lvl="0" indent="-317500" algn="l" rtl="0">
              <a:lnSpc>
                <a:spcPct val="150000"/>
              </a:lnSpc>
              <a:spcBef>
                <a:spcPts val="0"/>
              </a:spcBef>
              <a:spcAft>
                <a:spcPts val="0"/>
              </a:spcAft>
              <a:buSzPts val="1400"/>
              <a:buChar char="●"/>
            </a:pPr>
            <a:r>
              <a:rPr lang="en" sz="1400" dirty="0"/>
              <a:t>When a writer executes signal(rw_mutex)</a:t>
            </a:r>
            <a:endParaRPr sz="1400" dirty="0"/>
          </a:p>
          <a:p>
            <a:pPr marL="914400" lvl="1" indent="-317500" algn="l" rtl="0">
              <a:lnSpc>
                <a:spcPct val="150000"/>
              </a:lnSpc>
              <a:spcBef>
                <a:spcPts val="0"/>
              </a:spcBef>
              <a:spcAft>
                <a:spcPts val="0"/>
              </a:spcAft>
              <a:buSzPts val="1400"/>
              <a:buChar char="○"/>
            </a:pPr>
            <a:r>
              <a:rPr lang="en" sz="1400" dirty="0"/>
              <a:t>Resume the execution of either waiting readers or single waiting writer </a:t>
            </a:r>
            <a:endParaRPr sz="1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TotalTime>
  <Words>1063</Words>
  <Application>Microsoft Office PowerPoint</Application>
  <PresentationFormat>On-screen Show (16:9)</PresentationFormat>
  <Paragraphs>274</Paragraphs>
  <Slides>20</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Courier New</vt:lpstr>
      <vt:lpstr>Bradley Hand ITC</vt:lpstr>
      <vt:lpstr>Nunito</vt:lpstr>
      <vt:lpstr>72 Light</vt:lpstr>
      <vt:lpstr>Maven Pro</vt:lpstr>
      <vt:lpstr>Comic Sans MS</vt:lpstr>
      <vt:lpstr>Momentum</vt:lpstr>
      <vt:lpstr>Synchronization  (Application of Semaphore)</vt:lpstr>
      <vt:lpstr>Bounded Buffer Problem</vt:lpstr>
      <vt:lpstr>Inadequate Solution</vt:lpstr>
      <vt:lpstr>Use of Semaphore for Solution</vt:lpstr>
      <vt:lpstr>Semaphore for multiple producer consumer</vt:lpstr>
      <vt:lpstr>Reader - Writer Problem </vt:lpstr>
      <vt:lpstr>Variation</vt:lpstr>
      <vt:lpstr>Solution to First Variation (1) </vt:lpstr>
      <vt:lpstr>Solution to First Variation (2) </vt:lpstr>
      <vt:lpstr>Solution to First Variation (3) </vt:lpstr>
      <vt:lpstr>Reader-Writer Solution</vt:lpstr>
      <vt:lpstr>Reader-Writer Solution</vt:lpstr>
      <vt:lpstr>Reader-Writer Solution</vt:lpstr>
      <vt:lpstr>Dining-Philosophers Problem</vt:lpstr>
      <vt:lpstr>Solution to the problem</vt:lpstr>
      <vt:lpstr>BUT GUESS WHAT’S COMING????</vt:lpstr>
      <vt:lpstr>How to prevent deadlock in this solution? </vt:lpstr>
      <vt:lpstr>How to prevent deadlock in this solution? </vt:lpstr>
      <vt:lpstr>Necessary Conditions for Deadlock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Synchronization  (Application of Semaphore)</dc:title>
  <cp:lastModifiedBy>USER</cp:lastModifiedBy>
  <cp:revision>38</cp:revision>
  <dcterms:modified xsi:type="dcterms:W3CDTF">2020-07-19T19:53:10Z</dcterms:modified>
</cp:coreProperties>
</file>